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71"/>
  </p:notesMasterIdLst>
  <p:handoutMasterIdLst>
    <p:handoutMasterId r:id="rId72"/>
  </p:handoutMasterIdLst>
  <p:sldIdLst>
    <p:sldId id="350" r:id="rId2"/>
    <p:sldId id="664" r:id="rId3"/>
    <p:sldId id="665" r:id="rId4"/>
    <p:sldId id="261" r:id="rId5"/>
    <p:sldId id="666" r:id="rId6"/>
    <p:sldId id="718" r:id="rId7"/>
    <p:sldId id="667" r:id="rId8"/>
    <p:sldId id="669" r:id="rId9"/>
    <p:sldId id="668" r:id="rId10"/>
    <p:sldId id="712" r:id="rId11"/>
    <p:sldId id="727" r:id="rId12"/>
    <p:sldId id="692" r:id="rId13"/>
    <p:sldId id="670" r:id="rId14"/>
    <p:sldId id="671" r:id="rId15"/>
    <p:sldId id="726" r:id="rId16"/>
    <p:sldId id="696" r:id="rId17"/>
    <p:sldId id="672" r:id="rId18"/>
    <p:sldId id="698" r:id="rId19"/>
    <p:sldId id="673" r:id="rId20"/>
    <p:sldId id="699" r:id="rId21"/>
    <p:sldId id="700" r:id="rId22"/>
    <p:sldId id="674" r:id="rId23"/>
    <p:sldId id="701" r:id="rId24"/>
    <p:sldId id="704" r:id="rId25"/>
    <p:sldId id="676" r:id="rId26"/>
    <p:sldId id="703" r:id="rId27"/>
    <p:sldId id="677" r:id="rId28"/>
    <p:sldId id="705" r:id="rId29"/>
    <p:sldId id="697" r:id="rId30"/>
    <p:sldId id="706" r:id="rId31"/>
    <p:sldId id="678" r:id="rId32"/>
    <p:sldId id="713" r:id="rId33"/>
    <p:sldId id="707" r:id="rId34"/>
    <p:sldId id="263" r:id="rId35"/>
    <p:sldId id="693" r:id="rId36"/>
    <p:sldId id="708" r:id="rId37"/>
    <p:sldId id="682" r:id="rId38"/>
    <p:sldId id="709" r:id="rId39"/>
    <p:sldId id="728" r:id="rId40"/>
    <p:sldId id="710" r:id="rId41"/>
    <p:sldId id="264" r:id="rId42"/>
    <p:sldId id="679" r:id="rId43"/>
    <p:sldId id="684" r:id="rId44"/>
    <p:sldId id="685" r:id="rId45"/>
    <p:sldId id="680" r:id="rId46"/>
    <p:sldId id="681" r:id="rId47"/>
    <p:sldId id="694" r:id="rId48"/>
    <p:sldId id="734" r:id="rId49"/>
    <p:sldId id="711" r:id="rId50"/>
    <p:sldId id="265" r:id="rId51"/>
    <p:sldId id="722" r:id="rId52"/>
    <p:sldId id="723" r:id="rId53"/>
    <p:sldId id="724" r:id="rId54"/>
    <p:sldId id="720" r:id="rId55"/>
    <p:sldId id="721" r:id="rId56"/>
    <p:sldId id="686" r:id="rId57"/>
    <p:sldId id="688" r:id="rId58"/>
    <p:sldId id="729" r:id="rId59"/>
    <p:sldId id="730" r:id="rId60"/>
    <p:sldId id="731" r:id="rId61"/>
    <p:sldId id="732" r:id="rId62"/>
    <p:sldId id="714" r:id="rId63"/>
    <p:sldId id="719" r:id="rId64"/>
    <p:sldId id="735" r:id="rId65"/>
    <p:sldId id="733" r:id="rId66"/>
    <p:sldId id="715" r:id="rId67"/>
    <p:sldId id="717" r:id="rId68"/>
    <p:sldId id="695" r:id="rId69"/>
    <p:sldId id="385" r:id="rId70"/>
  </p:sldIdLst>
  <p:sldSz cx="9144000" cy="6858000" type="screen4x3"/>
  <p:notesSz cx="6797675" cy="9928225"/>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CC9900"/>
    <a:srgbClr val="3333FF"/>
    <a:srgbClr val="FF9300"/>
    <a:srgbClr val="362174"/>
    <a:srgbClr val="996633"/>
    <a:srgbClr val="FFFF00"/>
    <a:srgbClr val="FFCC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51" autoAdjust="0"/>
    <p:restoredTop sz="94545" autoAdjust="0"/>
  </p:normalViewPr>
  <p:slideViewPr>
    <p:cSldViewPr>
      <p:cViewPr varScale="1">
        <p:scale>
          <a:sx n="79" d="100"/>
          <a:sy n="79" d="100"/>
        </p:scale>
        <p:origin x="2480" y="192"/>
      </p:cViewPr>
      <p:guideLst>
        <p:guide orient="horz" pos="2160"/>
        <p:guide pos="2880"/>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8770" name="Rectangle 2"/>
          <p:cNvSpPr>
            <a:spLocks noGrp="1" noChangeArrowheads="1"/>
          </p:cNvSpPr>
          <p:nvPr>
            <p:ph type="hdr" sz="quarter"/>
          </p:nvPr>
        </p:nvSpPr>
        <p:spPr bwMode="auto">
          <a:xfrm>
            <a:off x="0" y="0"/>
            <a:ext cx="2945659" cy="496412"/>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288771" name="Rectangle 3"/>
          <p:cNvSpPr>
            <a:spLocks noGrp="1" noChangeArrowheads="1"/>
          </p:cNvSpPr>
          <p:nvPr>
            <p:ph type="dt" sz="quarter" idx="1"/>
          </p:nvPr>
        </p:nvSpPr>
        <p:spPr bwMode="auto">
          <a:xfrm>
            <a:off x="3850444" y="0"/>
            <a:ext cx="2945659" cy="496412"/>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r" eaLnBrk="1" hangingPunct="1">
              <a:defRPr sz="1200">
                <a:latin typeface="Arial" charset="0"/>
                <a:cs typeface="Arial" charset="0"/>
              </a:defRPr>
            </a:lvl1pPr>
          </a:lstStyle>
          <a:p>
            <a:pPr>
              <a:defRPr/>
            </a:pPr>
            <a:fld id="{DF458125-7F40-4FFC-BCFF-506A4BED59BF}" type="datetime1">
              <a:rPr lang="en-US"/>
              <a:pPr>
                <a:defRPr/>
              </a:pPr>
              <a:t>2/13/25</a:t>
            </a:fld>
            <a:endParaRPr lang="en-US"/>
          </a:p>
        </p:txBody>
      </p:sp>
      <p:sp>
        <p:nvSpPr>
          <p:cNvPr id="288772" name="Rectangle 4"/>
          <p:cNvSpPr>
            <a:spLocks noGrp="1" noChangeArrowheads="1"/>
          </p:cNvSpPr>
          <p:nvPr>
            <p:ph type="ftr" sz="quarter" idx="2"/>
          </p:nvPr>
        </p:nvSpPr>
        <p:spPr bwMode="auto">
          <a:xfrm>
            <a:off x="0" y="9430091"/>
            <a:ext cx="2945659" cy="496412"/>
          </a:xfrm>
          <a:prstGeom prst="rect">
            <a:avLst/>
          </a:prstGeom>
          <a:noFill/>
          <a:ln w="9525">
            <a:noFill/>
            <a:miter lim="800000"/>
            <a:headEnd/>
            <a:tailEnd/>
          </a:ln>
          <a:effectLst/>
        </p:spPr>
        <p:txBody>
          <a:bodyPr vert="horz" wrap="square" lIns="91427" tIns="45714" rIns="91427" bIns="45714"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288773" name="Rectangle 5"/>
          <p:cNvSpPr>
            <a:spLocks noGrp="1" noChangeArrowheads="1"/>
          </p:cNvSpPr>
          <p:nvPr>
            <p:ph type="sldNum" sz="quarter" idx="3"/>
          </p:nvPr>
        </p:nvSpPr>
        <p:spPr bwMode="auto">
          <a:xfrm>
            <a:off x="3850444" y="9430091"/>
            <a:ext cx="2945659" cy="496412"/>
          </a:xfrm>
          <a:prstGeom prst="rect">
            <a:avLst/>
          </a:prstGeom>
          <a:noFill/>
          <a:ln w="9525">
            <a:noFill/>
            <a:miter lim="800000"/>
            <a:headEnd/>
            <a:tailEnd/>
          </a:ln>
          <a:effectLst/>
        </p:spPr>
        <p:txBody>
          <a:bodyPr vert="horz" wrap="square" lIns="91427" tIns="45714" rIns="91427" bIns="45714"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CD284CB0-86F8-4227-BFB4-F330D2408A41}" type="slidenum">
              <a:rPr lang="en-US"/>
              <a:pPr>
                <a:defRPr/>
              </a:pPr>
              <a:t>‹#›</a:t>
            </a:fld>
            <a:endParaRPr lang="en-US"/>
          </a:p>
        </p:txBody>
      </p:sp>
    </p:spTree>
    <p:extLst>
      <p:ext uri="{BB962C8B-B14F-4D97-AF65-F5344CB8AC3E}">
        <p14:creationId xmlns:p14="http://schemas.microsoft.com/office/powerpoint/2010/main" val="1688779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5938" name="Rectangle 2"/>
          <p:cNvSpPr>
            <a:spLocks noGrp="1" noChangeArrowheads="1"/>
          </p:cNvSpPr>
          <p:nvPr>
            <p:ph type="hdr" sz="quarter"/>
          </p:nvPr>
        </p:nvSpPr>
        <p:spPr bwMode="auto">
          <a:xfrm>
            <a:off x="0" y="0"/>
            <a:ext cx="2945659" cy="496412"/>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295939" name="Rectangle 3"/>
          <p:cNvSpPr>
            <a:spLocks noGrp="1" noChangeArrowheads="1"/>
          </p:cNvSpPr>
          <p:nvPr>
            <p:ph type="dt" idx="1"/>
          </p:nvPr>
        </p:nvSpPr>
        <p:spPr bwMode="auto">
          <a:xfrm>
            <a:off x="3850444" y="0"/>
            <a:ext cx="2945659" cy="496412"/>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r" eaLnBrk="1" hangingPunct="1">
              <a:defRPr sz="1200">
                <a:latin typeface="Arial" charset="0"/>
                <a:cs typeface="Arial" charset="0"/>
              </a:defRPr>
            </a:lvl1pPr>
          </a:lstStyle>
          <a:p>
            <a:pPr>
              <a:defRPr/>
            </a:pPr>
            <a:fld id="{F78F2BF6-7DC9-4FE8-8B49-3438FD24B1CE}" type="datetime1">
              <a:rPr lang="en-US"/>
              <a:pPr>
                <a:defRPr/>
              </a:pPr>
              <a:t>2/13/25</a:t>
            </a:fld>
            <a:endParaRPr lang="en-US"/>
          </a:p>
        </p:txBody>
      </p:sp>
      <p:sp>
        <p:nvSpPr>
          <p:cNvPr id="12292"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41" name="Rectangle 5"/>
          <p:cNvSpPr>
            <a:spLocks noGrp="1" noChangeArrowheads="1"/>
          </p:cNvSpPr>
          <p:nvPr>
            <p:ph type="body" sz="quarter" idx="3"/>
          </p:nvPr>
        </p:nvSpPr>
        <p:spPr bwMode="auto">
          <a:xfrm>
            <a:off x="679768" y="4715907"/>
            <a:ext cx="5438140" cy="4467702"/>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5942" name="Rectangle 6"/>
          <p:cNvSpPr>
            <a:spLocks noGrp="1" noChangeArrowheads="1"/>
          </p:cNvSpPr>
          <p:nvPr>
            <p:ph type="ftr" sz="quarter" idx="4"/>
          </p:nvPr>
        </p:nvSpPr>
        <p:spPr bwMode="auto">
          <a:xfrm>
            <a:off x="0" y="9430091"/>
            <a:ext cx="2945659" cy="496412"/>
          </a:xfrm>
          <a:prstGeom prst="rect">
            <a:avLst/>
          </a:prstGeom>
          <a:noFill/>
          <a:ln w="9525">
            <a:noFill/>
            <a:miter lim="800000"/>
            <a:headEnd/>
            <a:tailEnd/>
          </a:ln>
          <a:effectLst/>
        </p:spPr>
        <p:txBody>
          <a:bodyPr vert="horz" wrap="square" lIns="91427" tIns="45714" rIns="91427" bIns="45714"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295943" name="Rectangle 7"/>
          <p:cNvSpPr>
            <a:spLocks noGrp="1" noChangeArrowheads="1"/>
          </p:cNvSpPr>
          <p:nvPr>
            <p:ph type="sldNum" sz="quarter" idx="5"/>
          </p:nvPr>
        </p:nvSpPr>
        <p:spPr bwMode="auto">
          <a:xfrm>
            <a:off x="3850444" y="9430091"/>
            <a:ext cx="2945659" cy="496412"/>
          </a:xfrm>
          <a:prstGeom prst="rect">
            <a:avLst/>
          </a:prstGeom>
          <a:noFill/>
          <a:ln w="9525">
            <a:noFill/>
            <a:miter lim="800000"/>
            <a:headEnd/>
            <a:tailEnd/>
          </a:ln>
          <a:effectLst/>
        </p:spPr>
        <p:txBody>
          <a:bodyPr vert="horz" wrap="square" lIns="91427" tIns="45714" rIns="91427" bIns="45714"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1F3D107-0DED-4D0D-BBC9-086D51BB48D2}" type="slidenum">
              <a:rPr lang="en-US"/>
              <a:pPr>
                <a:defRPr/>
              </a:pPr>
              <a:t>‹#›</a:t>
            </a:fld>
            <a:endParaRPr lang="en-US"/>
          </a:p>
        </p:txBody>
      </p:sp>
    </p:spTree>
    <p:extLst>
      <p:ext uri="{BB962C8B-B14F-4D97-AF65-F5344CB8AC3E}">
        <p14:creationId xmlns:p14="http://schemas.microsoft.com/office/powerpoint/2010/main" val="49719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01F3D107-0DED-4D0D-BBC9-086D51BB48D2}" type="slidenum">
              <a:rPr lang="en-US" smtClean="0"/>
              <a:pPr>
                <a:defRPr/>
              </a:pPr>
              <a:t>1</a:t>
            </a:fld>
            <a:endParaRPr lang="en-US"/>
          </a:p>
        </p:txBody>
      </p:sp>
    </p:spTree>
    <p:extLst>
      <p:ext uri="{BB962C8B-B14F-4D97-AF65-F5344CB8AC3E}">
        <p14:creationId xmlns:p14="http://schemas.microsoft.com/office/powerpoint/2010/main" val="3384266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18</a:t>
            </a:fld>
            <a:endParaRPr lang="en-US"/>
          </a:p>
        </p:txBody>
      </p:sp>
    </p:spTree>
    <p:extLst>
      <p:ext uri="{BB962C8B-B14F-4D97-AF65-F5344CB8AC3E}">
        <p14:creationId xmlns:p14="http://schemas.microsoft.com/office/powerpoint/2010/main" val="2586966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Chúng tôi có một hệ thống hiển thị tóm tắt tài chính trên trang web. Dữ liệu trên trang có thể cuộn được và các số âm được hiển thị bằng màu đỏ.</a:t>
            </a:r>
          </a:p>
          <a:p>
            <a:r>
              <a:rPr lang="vi-VN" dirty="0"/>
              <a:t>Các bên liên quan yêu cầu thông tin này được chuyển thành báo cáo để in trên máy in đen trắng. Báo cáo phải được phân trang đúng cách, với tiêu đề trang, chân trang và nhãn cột phù hợp. Các số âm phải được bao quanh bởi dấu ngoặc đơn.</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19</a:t>
            </a:fld>
            <a:endParaRPr lang="en-US"/>
          </a:p>
        </p:txBody>
      </p:sp>
    </p:spTree>
    <p:extLst>
      <p:ext uri="{BB962C8B-B14F-4D97-AF65-F5344CB8AC3E}">
        <p14:creationId xmlns:p14="http://schemas.microsoft.com/office/powerpoint/2010/main" val="146155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Chúng tôi có một hệ thống hiển thị tóm tắt tài chính trên trang web. Dữ liệu trên trang có thể cuộn được và các số âm được hiển thị bằng màu đỏ.</a:t>
            </a:r>
          </a:p>
          <a:p>
            <a:r>
              <a:rPr lang="vi-VN" dirty="0"/>
              <a:t>Các bên liên quan yêu cầu thông tin này được chuyển thành báo cáo để in trên máy in đen trắng. Báo cáo phải được phân trang đúng cách, với tiêu đề trang, chân trang và nhãn cột phù hợp. Các số âm phải được bao quanh bởi dấu ngoặc đơn.</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20</a:t>
            </a:fld>
            <a:endParaRPr lang="en-US"/>
          </a:p>
        </p:txBody>
      </p:sp>
    </p:spTree>
    <p:extLst>
      <p:ext uri="{BB962C8B-B14F-4D97-AF65-F5344CB8AC3E}">
        <p14:creationId xmlns:p14="http://schemas.microsoft.com/office/powerpoint/2010/main" val="821544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Chúng tôi có một hệ thống hiển thị tóm tắt tài chính trên trang web. Dữ liệu trên trang có thể cuộn được và các số âm được hiển thị bằng màu đỏ.</a:t>
            </a:r>
          </a:p>
          <a:p>
            <a:r>
              <a:rPr lang="vi-VN" dirty="0"/>
              <a:t>Các bên liên quan yêu cầu thông tin này được chuyển thành báo cáo để in trên máy in đen trắng. Báo cáo phải được phân trang đúng cách, với tiêu đề trang, chân trang và nhãn cột phù hợp. Các số âm phải được bao quanh bởi dấu ngoặc đơn.</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21</a:t>
            </a:fld>
            <a:endParaRPr lang="en-US"/>
          </a:p>
        </p:txBody>
      </p:sp>
    </p:spTree>
    <p:extLst>
      <p:ext uri="{BB962C8B-B14F-4D97-AF65-F5344CB8AC3E}">
        <p14:creationId xmlns:p14="http://schemas.microsoft.com/office/powerpoint/2010/main" val="3628376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Đây là cách OCP hoạt động ở cấp độ kiến ​​trúc. Kiến trúc sư tách chức năng dựa trên cách thức, lý do và thời điểm thay đổi</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24</a:t>
            </a:fld>
            <a:endParaRPr lang="en-US"/>
          </a:p>
        </p:txBody>
      </p:sp>
    </p:spTree>
    <p:extLst>
      <p:ext uri="{BB962C8B-B14F-4D97-AF65-F5344CB8AC3E}">
        <p14:creationId xmlns:p14="http://schemas.microsoft.com/office/powerpoint/2010/main" val="737445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Đây là cách OCP hoạt động ở cấp độ kiến ​​trúc. Kiến trúc sư tách chức năng dựa trên cách thức, lý do và thời điểm thay đổi</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25</a:t>
            </a:fld>
            <a:endParaRPr lang="en-US"/>
          </a:p>
        </p:txBody>
      </p:sp>
    </p:spTree>
    <p:extLst>
      <p:ext uri="{BB962C8B-B14F-4D97-AF65-F5344CB8AC3E}">
        <p14:creationId xmlns:p14="http://schemas.microsoft.com/office/powerpoint/2010/main" val="3840557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OCP là một trong những động lực thúc đẩy kiến ​​trúc hệ thống. Mục tiêu là làm cho hệ thống dễ mở rộng mà không gây ra tác động thay đổi lớn. Mục tiêu này được thực hiện bằng cách phân vùng hệ thống thành các thành phần và sắp xếp các thành phần đó thành một hệ thống phân cấp phụ thuộc bảo vệ các thành phần cấp cao hơn khỏi những thay đổi trong các thành phần cấp thấp hơn.</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27</a:t>
            </a:fld>
            <a:endParaRPr lang="en-US"/>
          </a:p>
        </p:txBody>
      </p:sp>
    </p:spTree>
    <p:extLst>
      <p:ext uri="{BB962C8B-B14F-4D97-AF65-F5344CB8AC3E}">
        <p14:creationId xmlns:p14="http://schemas.microsoft.com/office/powerpoint/2010/main" val="404519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33</a:t>
            </a:fld>
            <a:endParaRPr lang="en-US"/>
          </a:p>
        </p:txBody>
      </p:sp>
    </p:spTree>
    <p:extLst>
      <p:ext uri="{BB962C8B-B14F-4D97-AF65-F5344CB8AC3E}">
        <p14:creationId xmlns:p14="http://schemas.microsoft.com/office/powerpoint/2010/main" val="3828148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_ Các đối tượng của </a:t>
            </a:r>
            <a:r>
              <a:rPr lang="vi-VN" dirty="0">
                <a:solidFill>
                  <a:srgbClr val="FF0000"/>
                </a:solidFill>
              </a:rPr>
              <a:t>lớp con</a:t>
            </a:r>
            <a:r>
              <a:rPr lang="vi-VN" dirty="0"/>
              <a:t> phải có thể thay thế cho </a:t>
            </a:r>
            <a:r>
              <a:rPr lang="vi-VN" dirty="0">
                <a:solidFill>
                  <a:srgbClr val="FF0000"/>
                </a:solidFill>
              </a:rPr>
              <a:t>lớp cha</a:t>
            </a:r>
            <a:r>
              <a:rPr lang="vi-VN" dirty="0"/>
              <a:t> mà không làm thay đổi tính đúng đắn của chương trình. Nói cách khác, lớp con cần </a:t>
            </a:r>
            <a:r>
              <a:rPr lang="vi-VN" dirty="0">
                <a:solidFill>
                  <a:srgbClr val="FF0000"/>
                </a:solidFill>
              </a:rPr>
              <a:t>duy trì hành vi</a:t>
            </a:r>
            <a:r>
              <a:rPr lang="vi-VN" dirty="0"/>
              <a:t> của lớp cha và không làm thay đổi logic khi </a:t>
            </a:r>
            <a:r>
              <a:rPr lang="vi-VN" dirty="0">
                <a:solidFill>
                  <a:srgbClr val="FF0000"/>
                </a:solidFill>
              </a:rPr>
              <a:t>thay thế</a:t>
            </a:r>
            <a:r>
              <a:rPr lang="vi-VN" dirty="0"/>
              <a:t>.</a:t>
            </a:r>
          </a:p>
          <a:p>
            <a:r>
              <a:rPr lang="vi-VN" dirty="0"/>
              <a:t>_Ví dụ: Nếu bạn có một class Shape, các lớp con như Rectangle hoặc Circle phải có thể sử dụng ở những nơi mà class Shape được sử dụng mà không gây lỗi cho hệ thống.</a:t>
            </a:r>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35</a:t>
            </a:fld>
            <a:endParaRPr lang="en-US"/>
          </a:p>
        </p:txBody>
      </p:sp>
    </p:spTree>
    <p:extLst>
      <p:ext uri="{BB962C8B-B14F-4D97-AF65-F5344CB8AC3E}">
        <p14:creationId xmlns:p14="http://schemas.microsoft.com/office/powerpoint/2010/main" val="51676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_ Các đối tượng của </a:t>
            </a:r>
            <a:r>
              <a:rPr lang="vi-VN" dirty="0">
                <a:solidFill>
                  <a:srgbClr val="FF0000"/>
                </a:solidFill>
              </a:rPr>
              <a:t>lớp con</a:t>
            </a:r>
            <a:r>
              <a:rPr lang="vi-VN" dirty="0"/>
              <a:t> phải có thể thay thế cho </a:t>
            </a:r>
            <a:r>
              <a:rPr lang="vi-VN" dirty="0">
                <a:solidFill>
                  <a:srgbClr val="FF0000"/>
                </a:solidFill>
              </a:rPr>
              <a:t>lớp cha</a:t>
            </a:r>
            <a:r>
              <a:rPr lang="vi-VN" dirty="0"/>
              <a:t> mà không làm thay đổi tính đúng đắn của chương trình. Nói cách khác, lớp con cần </a:t>
            </a:r>
            <a:r>
              <a:rPr lang="vi-VN" dirty="0">
                <a:solidFill>
                  <a:srgbClr val="FF0000"/>
                </a:solidFill>
              </a:rPr>
              <a:t>duy trì hành vi</a:t>
            </a:r>
            <a:r>
              <a:rPr lang="vi-VN" dirty="0"/>
              <a:t> của lớp cha và không làm thay đổi logic khi </a:t>
            </a:r>
            <a:r>
              <a:rPr lang="vi-VN" dirty="0">
                <a:solidFill>
                  <a:srgbClr val="FF0000"/>
                </a:solidFill>
              </a:rPr>
              <a:t>thay thế</a:t>
            </a:r>
            <a:r>
              <a:rPr lang="vi-VN" dirty="0"/>
              <a:t>.</a:t>
            </a:r>
          </a:p>
          <a:p>
            <a:r>
              <a:rPr lang="vi-VN" dirty="0"/>
              <a:t>_Ví dụ: Nếu bạn có một class Shape, các lớp con như Rectangle hoặc Circle phải có thể sử dụng ở những nơi mà class Shape được sử dụng mà không gây lỗi cho hệ thống.</a:t>
            </a:r>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36</a:t>
            </a:fld>
            <a:endParaRPr lang="en-US"/>
          </a:p>
        </p:txBody>
      </p:sp>
    </p:spTree>
    <p:extLst>
      <p:ext uri="{BB962C8B-B14F-4D97-AF65-F5344CB8AC3E}">
        <p14:creationId xmlns:p14="http://schemas.microsoft.com/office/powerpoint/2010/main" val="3523502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2</a:t>
            </a:fld>
            <a:endParaRPr lang="en-US"/>
          </a:p>
        </p:txBody>
      </p:sp>
    </p:spTree>
    <p:extLst>
      <p:ext uri="{BB962C8B-B14F-4D97-AF65-F5344CB8AC3E}">
        <p14:creationId xmlns:p14="http://schemas.microsoft.com/office/powerpoint/2010/main" val="3828148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_ Các đối tượng của </a:t>
            </a:r>
            <a:r>
              <a:rPr lang="vi-VN" dirty="0">
                <a:solidFill>
                  <a:srgbClr val="FF0000"/>
                </a:solidFill>
              </a:rPr>
              <a:t>lớp con</a:t>
            </a:r>
            <a:r>
              <a:rPr lang="vi-VN" dirty="0"/>
              <a:t> phải có thể thay thế cho </a:t>
            </a:r>
            <a:r>
              <a:rPr lang="vi-VN" dirty="0">
                <a:solidFill>
                  <a:srgbClr val="FF0000"/>
                </a:solidFill>
              </a:rPr>
              <a:t>lớp cha</a:t>
            </a:r>
            <a:r>
              <a:rPr lang="vi-VN" dirty="0"/>
              <a:t> mà không làm thay đổi tính đúng đắn của chương trình. Nói cách khác, lớp con cần </a:t>
            </a:r>
            <a:r>
              <a:rPr lang="vi-VN" dirty="0">
                <a:solidFill>
                  <a:srgbClr val="FF0000"/>
                </a:solidFill>
              </a:rPr>
              <a:t>duy trì hành vi</a:t>
            </a:r>
            <a:r>
              <a:rPr lang="vi-VN" dirty="0"/>
              <a:t> của lớp cha và không làm thay đổi logic khi </a:t>
            </a:r>
            <a:r>
              <a:rPr lang="vi-VN" dirty="0">
                <a:solidFill>
                  <a:srgbClr val="FF0000"/>
                </a:solidFill>
              </a:rPr>
              <a:t>thay thế</a:t>
            </a:r>
            <a:r>
              <a:rPr lang="vi-VN" dirty="0"/>
              <a:t>.</a:t>
            </a:r>
          </a:p>
          <a:p>
            <a:r>
              <a:rPr lang="vi-VN" dirty="0"/>
              <a:t>_Ví dụ: Nếu bạn có một class Shape, các lớp con như Rectangle hoặc Circle phải có thể sử dụng ở những nơi mà class Shape được sử dụng mà không gây lỗi cho hệ thống.</a:t>
            </a:r>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38</a:t>
            </a:fld>
            <a:endParaRPr lang="en-US"/>
          </a:p>
        </p:txBody>
      </p:sp>
    </p:spTree>
    <p:extLst>
      <p:ext uri="{BB962C8B-B14F-4D97-AF65-F5344CB8AC3E}">
        <p14:creationId xmlns:p14="http://schemas.microsoft.com/office/powerpoint/2010/main" val="2297893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39</a:t>
            </a:fld>
            <a:endParaRPr lang="en-US"/>
          </a:p>
        </p:txBody>
      </p:sp>
    </p:spTree>
    <p:extLst>
      <p:ext uri="{BB962C8B-B14F-4D97-AF65-F5344CB8AC3E}">
        <p14:creationId xmlns:p14="http://schemas.microsoft.com/office/powerpoint/2010/main" val="466627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40</a:t>
            </a:fld>
            <a:endParaRPr lang="en-US"/>
          </a:p>
        </p:txBody>
      </p:sp>
    </p:spTree>
    <p:extLst>
      <p:ext uri="{BB962C8B-B14F-4D97-AF65-F5344CB8AC3E}">
        <p14:creationId xmlns:p14="http://schemas.microsoft.com/office/powerpoint/2010/main" val="2549905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49</a:t>
            </a:fld>
            <a:endParaRPr lang="en-US"/>
          </a:p>
        </p:txBody>
      </p:sp>
    </p:spTree>
    <p:extLst>
      <p:ext uri="{BB962C8B-B14F-4D97-AF65-F5344CB8AC3E}">
        <p14:creationId xmlns:p14="http://schemas.microsoft.com/office/powerpoint/2010/main" val="3878323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Lora"/>
              </a:rPr>
              <a:t>Các</a:t>
            </a:r>
            <a:r>
              <a:rPr lang="en-US" sz="1200" dirty="0">
                <a:latin typeface="Lora"/>
              </a:rPr>
              <a:t> module </a:t>
            </a:r>
            <a:r>
              <a:rPr lang="en-US" sz="1200" dirty="0" err="1">
                <a:latin typeface="Lora"/>
              </a:rPr>
              <a:t>cấp</a:t>
            </a:r>
            <a:r>
              <a:rPr lang="en-US" sz="1200" dirty="0">
                <a:latin typeface="Lora"/>
              </a:rPr>
              <a:t> </a:t>
            </a:r>
            <a:r>
              <a:rPr lang="en-US" sz="1200" dirty="0" err="1">
                <a:latin typeface="Lora"/>
              </a:rPr>
              <a:t>cao</a:t>
            </a:r>
            <a:r>
              <a:rPr lang="en-US" sz="1200" dirty="0">
                <a:latin typeface="Lora"/>
              </a:rPr>
              <a:t> </a:t>
            </a:r>
            <a:r>
              <a:rPr lang="en-US" sz="1200" dirty="0" err="1">
                <a:latin typeface="Lora"/>
              </a:rPr>
              <a:t>không</a:t>
            </a:r>
            <a:r>
              <a:rPr lang="en-US" sz="1200" dirty="0">
                <a:latin typeface="Lora"/>
              </a:rPr>
              <a:t>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t>
            </a:r>
            <a:r>
              <a:rPr lang="en-US" sz="1200" dirty="0" err="1">
                <a:latin typeface="Lora"/>
              </a:rPr>
              <a:t>các</a:t>
            </a:r>
            <a:r>
              <a:rPr lang="en-US" sz="1200" dirty="0">
                <a:latin typeface="Lora"/>
              </a:rPr>
              <a:t> modules </a:t>
            </a:r>
            <a:r>
              <a:rPr lang="en-US" sz="1200" dirty="0" err="1">
                <a:latin typeface="Lora"/>
              </a:rPr>
              <a:t>cấp</a:t>
            </a:r>
            <a:r>
              <a:rPr lang="en-US" sz="1200" dirty="0">
                <a:latin typeface="Lora"/>
              </a:rPr>
              <a:t> </a:t>
            </a:r>
            <a:r>
              <a:rPr lang="en-US" sz="1200" dirty="0" err="1">
                <a:latin typeface="Lora"/>
              </a:rPr>
              <a:t>thấp</a:t>
            </a:r>
            <a:r>
              <a:rPr lang="en-US" sz="1200" dirty="0">
                <a:latin typeface="Lora"/>
              </a:rPr>
              <a:t>. </a:t>
            </a:r>
            <a:r>
              <a:rPr lang="en-US" sz="1200" dirty="0" err="1">
                <a:latin typeface="Lora"/>
              </a:rPr>
              <a:t>Cả</a:t>
            </a:r>
            <a:r>
              <a:rPr lang="en-US" sz="1200" dirty="0">
                <a:latin typeface="Lora"/>
              </a:rPr>
              <a:t> 2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abstraction </a:t>
            </a:r>
          </a:p>
          <a:p>
            <a:r>
              <a:rPr lang="vi-VN" sz="1200" dirty="0"/>
              <a:t>Interface (abstraction) không nên phụ thuộc vào chi tiết, mà ngược lại. (Các class giao tiếp với nhau thông qua interface, không phải thông qua implementation) </a:t>
            </a:r>
            <a:endParaRPr lang="en-US" sz="1200" dirty="0">
              <a:latin typeface="Lora"/>
            </a:endParaRPr>
          </a:p>
          <a:p>
            <a:endParaRPr lang="en-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50</a:t>
            </a:fld>
            <a:endParaRPr lang="en-US"/>
          </a:p>
        </p:txBody>
      </p:sp>
    </p:spTree>
    <p:extLst>
      <p:ext uri="{BB962C8B-B14F-4D97-AF65-F5344CB8AC3E}">
        <p14:creationId xmlns:p14="http://schemas.microsoft.com/office/powerpoint/2010/main" val="2866642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Lora"/>
              </a:rPr>
              <a:t>Các</a:t>
            </a:r>
            <a:r>
              <a:rPr lang="en-US" sz="1200" dirty="0">
                <a:latin typeface="Lora"/>
              </a:rPr>
              <a:t> module </a:t>
            </a:r>
            <a:r>
              <a:rPr lang="en-US" sz="1200" dirty="0" err="1">
                <a:latin typeface="Lora"/>
              </a:rPr>
              <a:t>cấp</a:t>
            </a:r>
            <a:r>
              <a:rPr lang="en-US" sz="1200" dirty="0">
                <a:latin typeface="Lora"/>
              </a:rPr>
              <a:t> </a:t>
            </a:r>
            <a:r>
              <a:rPr lang="en-US" sz="1200" dirty="0" err="1">
                <a:latin typeface="Lora"/>
              </a:rPr>
              <a:t>cao</a:t>
            </a:r>
            <a:r>
              <a:rPr lang="en-US" sz="1200" dirty="0">
                <a:latin typeface="Lora"/>
              </a:rPr>
              <a:t> </a:t>
            </a:r>
            <a:r>
              <a:rPr lang="en-US" sz="1200" dirty="0" err="1">
                <a:latin typeface="Lora"/>
              </a:rPr>
              <a:t>không</a:t>
            </a:r>
            <a:r>
              <a:rPr lang="en-US" sz="1200" dirty="0">
                <a:latin typeface="Lora"/>
              </a:rPr>
              <a:t>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t>
            </a:r>
            <a:r>
              <a:rPr lang="en-US" sz="1200" dirty="0" err="1">
                <a:latin typeface="Lora"/>
              </a:rPr>
              <a:t>các</a:t>
            </a:r>
            <a:r>
              <a:rPr lang="en-US" sz="1200" dirty="0">
                <a:latin typeface="Lora"/>
              </a:rPr>
              <a:t> modules </a:t>
            </a:r>
            <a:r>
              <a:rPr lang="en-US" sz="1200" dirty="0" err="1">
                <a:latin typeface="Lora"/>
              </a:rPr>
              <a:t>cấp</a:t>
            </a:r>
            <a:r>
              <a:rPr lang="en-US" sz="1200" dirty="0">
                <a:latin typeface="Lora"/>
              </a:rPr>
              <a:t> </a:t>
            </a:r>
            <a:r>
              <a:rPr lang="en-US" sz="1200" dirty="0" err="1">
                <a:latin typeface="Lora"/>
              </a:rPr>
              <a:t>thấp</a:t>
            </a:r>
            <a:r>
              <a:rPr lang="en-US" sz="1200" dirty="0">
                <a:latin typeface="Lora"/>
              </a:rPr>
              <a:t>. </a:t>
            </a:r>
            <a:r>
              <a:rPr lang="en-US" sz="1200" dirty="0" err="1">
                <a:latin typeface="Lora"/>
              </a:rPr>
              <a:t>Cả</a:t>
            </a:r>
            <a:r>
              <a:rPr lang="en-US" sz="1200" dirty="0">
                <a:latin typeface="Lora"/>
              </a:rPr>
              <a:t> 2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abstraction </a:t>
            </a:r>
          </a:p>
          <a:p>
            <a:r>
              <a:rPr lang="vi-VN" sz="1200" dirty="0"/>
              <a:t>Interface (abstraction) không nên phụ thuộc vào chi tiết, mà ngược lại. (Các class giao tiếp với nhau thông qua interface, không phải thông qua implementation) </a:t>
            </a:r>
            <a:endParaRPr lang="en-US" sz="1200" dirty="0">
              <a:latin typeface="Lora"/>
            </a:endParaRPr>
          </a:p>
          <a:p>
            <a:endParaRPr lang="en-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51</a:t>
            </a:fld>
            <a:endParaRPr lang="en-US"/>
          </a:p>
        </p:txBody>
      </p:sp>
    </p:spTree>
    <p:extLst>
      <p:ext uri="{BB962C8B-B14F-4D97-AF65-F5344CB8AC3E}">
        <p14:creationId xmlns:p14="http://schemas.microsoft.com/office/powerpoint/2010/main" val="2593426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Lora"/>
              </a:rPr>
              <a:t>Các</a:t>
            </a:r>
            <a:r>
              <a:rPr lang="en-US" sz="1200" dirty="0">
                <a:latin typeface="Lora"/>
              </a:rPr>
              <a:t> module </a:t>
            </a:r>
            <a:r>
              <a:rPr lang="en-US" sz="1200" dirty="0" err="1">
                <a:latin typeface="Lora"/>
              </a:rPr>
              <a:t>cấp</a:t>
            </a:r>
            <a:r>
              <a:rPr lang="en-US" sz="1200" dirty="0">
                <a:latin typeface="Lora"/>
              </a:rPr>
              <a:t> </a:t>
            </a:r>
            <a:r>
              <a:rPr lang="en-US" sz="1200" dirty="0" err="1">
                <a:latin typeface="Lora"/>
              </a:rPr>
              <a:t>cao</a:t>
            </a:r>
            <a:r>
              <a:rPr lang="en-US" sz="1200" dirty="0">
                <a:latin typeface="Lora"/>
              </a:rPr>
              <a:t> </a:t>
            </a:r>
            <a:r>
              <a:rPr lang="en-US" sz="1200" dirty="0" err="1">
                <a:latin typeface="Lora"/>
              </a:rPr>
              <a:t>không</a:t>
            </a:r>
            <a:r>
              <a:rPr lang="en-US" sz="1200" dirty="0">
                <a:latin typeface="Lora"/>
              </a:rPr>
              <a:t>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t>
            </a:r>
            <a:r>
              <a:rPr lang="en-US" sz="1200" dirty="0" err="1">
                <a:latin typeface="Lora"/>
              </a:rPr>
              <a:t>các</a:t>
            </a:r>
            <a:r>
              <a:rPr lang="en-US" sz="1200" dirty="0">
                <a:latin typeface="Lora"/>
              </a:rPr>
              <a:t> modules </a:t>
            </a:r>
            <a:r>
              <a:rPr lang="en-US" sz="1200" dirty="0" err="1">
                <a:latin typeface="Lora"/>
              </a:rPr>
              <a:t>cấp</a:t>
            </a:r>
            <a:r>
              <a:rPr lang="en-US" sz="1200" dirty="0">
                <a:latin typeface="Lora"/>
              </a:rPr>
              <a:t> </a:t>
            </a:r>
            <a:r>
              <a:rPr lang="en-US" sz="1200" dirty="0" err="1">
                <a:latin typeface="Lora"/>
              </a:rPr>
              <a:t>thấp</a:t>
            </a:r>
            <a:r>
              <a:rPr lang="en-US" sz="1200" dirty="0">
                <a:latin typeface="Lora"/>
              </a:rPr>
              <a:t>. </a:t>
            </a:r>
            <a:r>
              <a:rPr lang="en-US" sz="1200" dirty="0" err="1">
                <a:latin typeface="Lora"/>
              </a:rPr>
              <a:t>Cả</a:t>
            </a:r>
            <a:r>
              <a:rPr lang="en-US" sz="1200" dirty="0">
                <a:latin typeface="Lora"/>
              </a:rPr>
              <a:t> 2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abstraction </a:t>
            </a:r>
          </a:p>
          <a:p>
            <a:r>
              <a:rPr lang="vi-VN" sz="1200" dirty="0"/>
              <a:t>Interface (abstraction) không nên phụ thuộc vào chi tiết, mà ngược lại. (Các class giao tiếp với nhau thông qua interface, không phải thông qua implementation) </a:t>
            </a:r>
            <a:endParaRPr lang="en-US" sz="1200" dirty="0">
              <a:latin typeface="Lora"/>
            </a:endParaRPr>
          </a:p>
          <a:p>
            <a:endParaRPr lang="en-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52</a:t>
            </a:fld>
            <a:endParaRPr lang="en-US"/>
          </a:p>
        </p:txBody>
      </p:sp>
    </p:spTree>
    <p:extLst>
      <p:ext uri="{BB962C8B-B14F-4D97-AF65-F5344CB8AC3E}">
        <p14:creationId xmlns:p14="http://schemas.microsoft.com/office/powerpoint/2010/main" val="1142499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Lora"/>
              </a:rPr>
              <a:t>Các</a:t>
            </a:r>
            <a:r>
              <a:rPr lang="en-US" sz="1200" dirty="0">
                <a:latin typeface="Lora"/>
              </a:rPr>
              <a:t> module </a:t>
            </a:r>
            <a:r>
              <a:rPr lang="en-US" sz="1200" dirty="0" err="1">
                <a:latin typeface="Lora"/>
              </a:rPr>
              <a:t>cấp</a:t>
            </a:r>
            <a:r>
              <a:rPr lang="en-US" sz="1200" dirty="0">
                <a:latin typeface="Lora"/>
              </a:rPr>
              <a:t> </a:t>
            </a:r>
            <a:r>
              <a:rPr lang="en-US" sz="1200" dirty="0" err="1">
                <a:latin typeface="Lora"/>
              </a:rPr>
              <a:t>cao</a:t>
            </a:r>
            <a:r>
              <a:rPr lang="en-US" sz="1200" dirty="0">
                <a:latin typeface="Lora"/>
              </a:rPr>
              <a:t> </a:t>
            </a:r>
            <a:r>
              <a:rPr lang="en-US" sz="1200" dirty="0" err="1">
                <a:latin typeface="Lora"/>
              </a:rPr>
              <a:t>không</a:t>
            </a:r>
            <a:r>
              <a:rPr lang="en-US" sz="1200" dirty="0">
                <a:latin typeface="Lora"/>
              </a:rPr>
              <a:t>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t>
            </a:r>
            <a:r>
              <a:rPr lang="en-US" sz="1200" dirty="0" err="1">
                <a:latin typeface="Lora"/>
              </a:rPr>
              <a:t>các</a:t>
            </a:r>
            <a:r>
              <a:rPr lang="en-US" sz="1200" dirty="0">
                <a:latin typeface="Lora"/>
              </a:rPr>
              <a:t> modules </a:t>
            </a:r>
            <a:r>
              <a:rPr lang="en-US" sz="1200" dirty="0" err="1">
                <a:latin typeface="Lora"/>
              </a:rPr>
              <a:t>cấp</a:t>
            </a:r>
            <a:r>
              <a:rPr lang="en-US" sz="1200" dirty="0">
                <a:latin typeface="Lora"/>
              </a:rPr>
              <a:t> </a:t>
            </a:r>
            <a:r>
              <a:rPr lang="en-US" sz="1200" dirty="0" err="1">
                <a:latin typeface="Lora"/>
              </a:rPr>
              <a:t>thấp</a:t>
            </a:r>
            <a:r>
              <a:rPr lang="en-US" sz="1200" dirty="0">
                <a:latin typeface="Lora"/>
              </a:rPr>
              <a:t>. </a:t>
            </a:r>
            <a:r>
              <a:rPr lang="en-US" sz="1200" dirty="0" err="1">
                <a:latin typeface="Lora"/>
              </a:rPr>
              <a:t>Cả</a:t>
            </a:r>
            <a:r>
              <a:rPr lang="en-US" sz="1200" dirty="0">
                <a:latin typeface="Lora"/>
              </a:rPr>
              <a:t> 2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abstraction </a:t>
            </a:r>
          </a:p>
          <a:p>
            <a:r>
              <a:rPr lang="vi-VN" sz="1200" dirty="0"/>
              <a:t>Interface (abstraction) không nên phụ thuộc vào chi tiết, mà ngược lại. (Các class giao tiếp với nhau thông qua interface, không phải thông qua implementation) </a:t>
            </a:r>
            <a:endParaRPr lang="en-US" sz="1200" dirty="0">
              <a:latin typeface="Lora"/>
            </a:endParaRPr>
          </a:p>
          <a:p>
            <a:endParaRPr lang="en-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53</a:t>
            </a:fld>
            <a:endParaRPr lang="en-US"/>
          </a:p>
        </p:txBody>
      </p:sp>
    </p:spTree>
    <p:extLst>
      <p:ext uri="{BB962C8B-B14F-4D97-AF65-F5344CB8AC3E}">
        <p14:creationId xmlns:p14="http://schemas.microsoft.com/office/powerpoint/2010/main" val="2617930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Lora"/>
              </a:rPr>
              <a:t>Các</a:t>
            </a:r>
            <a:r>
              <a:rPr lang="en-US" sz="1200" dirty="0">
                <a:latin typeface="Lora"/>
              </a:rPr>
              <a:t> module </a:t>
            </a:r>
            <a:r>
              <a:rPr lang="en-US" sz="1200" dirty="0" err="1">
                <a:latin typeface="Lora"/>
              </a:rPr>
              <a:t>cấp</a:t>
            </a:r>
            <a:r>
              <a:rPr lang="en-US" sz="1200" dirty="0">
                <a:latin typeface="Lora"/>
              </a:rPr>
              <a:t> </a:t>
            </a:r>
            <a:r>
              <a:rPr lang="en-US" sz="1200" dirty="0" err="1">
                <a:latin typeface="Lora"/>
              </a:rPr>
              <a:t>cao</a:t>
            </a:r>
            <a:r>
              <a:rPr lang="en-US" sz="1200" dirty="0">
                <a:latin typeface="Lora"/>
              </a:rPr>
              <a:t> </a:t>
            </a:r>
            <a:r>
              <a:rPr lang="en-US" sz="1200" dirty="0" err="1">
                <a:latin typeface="Lora"/>
              </a:rPr>
              <a:t>không</a:t>
            </a:r>
            <a:r>
              <a:rPr lang="en-US" sz="1200" dirty="0">
                <a:latin typeface="Lora"/>
              </a:rPr>
              <a:t>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t>
            </a:r>
            <a:r>
              <a:rPr lang="en-US" sz="1200" dirty="0" err="1">
                <a:latin typeface="Lora"/>
              </a:rPr>
              <a:t>các</a:t>
            </a:r>
            <a:r>
              <a:rPr lang="en-US" sz="1200" dirty="0">
                <a:latin typeface="Lora"/>
              </a:rPr>
              <a:t> modules </a:t>
            </a:r>
            <a:r>
              <a:rPr lang="en-US" sz="1200" dirty="0" err="1">
                <a:latin typeface="Lora"/>
              </a:rPr>
              <a:t>cấp</a:t>
            </a:r>
            <a:r>
              <a:rPr lang="en-US" sz="1200" dirty="0">
                <a:latin typeface="Lora"/>
              </a:rPr>
              <a:t> </a:t>
            </a:r>
            <a:r>
              <a:rPr lang="en-US" sz="1200" dirty="0" err="1">
                <a:latin typeface="Lora"/>
              </a:rPr>
              <a:t>thấp</a:t>
            </a:r>
            <a:r>
              <a:rPr lang="en-US" sz="1200" dirty="0">
                <a:latin typeface="Lora"/>
              </a:rPr>
              <a:t>. </a:t>
            </a:r>
            <a:r>
              <a:rPr lang="en-US" sz="1200" dirty="0" err="1">
                <a:latin typeface="Lora"/>
              </a:rPr>
              <a:t>Cả</a:t>
            </a:r>
            <a:r>
              <a:rPr lang="en-US" sz="1200" dirty="0">
                <a:latin typeface="Lora"/>
              </a:rPr>
              <a:t> 2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abstraction </a:t>
            </a:r>
          </a:p>
          <a:p>
            <a:r>
              <a:rPr lang="vi-VN" sz="1200" dirty="0"/>
              <a:t>Interface (abstraction) không nên phụ thuộc vào chi tiết, mà ngược lại. (Các class giao tiếp với nhau thông qua interface, không phải thông qua implementation) </a:t>
            </a:r>
            <a:endParaRPr lang="en-US" sz="1200" dirty="0">
              <a:latin typeface="Lora"/>
            </a:endParaRPr>
          </a:p>
          <a:p>
            <a:endParaRPr lang="en-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54</a:t>
            </a:fld>
            <a:endParaRPr lang="en-US"/>
          </a:p>
        </p:txBody>
      </p:sp>
    </p:spTree>
    <p:extLst>
      <p:ext uri="{BB962C8B-B14F-4D97-AF65-F5344CB8AC3E}">
        <p14:creationId xmlns:p14="http://schemas.microsoft.com/office/powerpoint/2010/main" val="992793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Lora"/>
              </a:rPr>
              <a:t>Các</a:t>
            </a:r>
            <a:r>
              <a:rPr lang="en-US" sz="1200" dirty="0">
                <a:latin typeface="Lora"/>
              </a:rPr>
              <a:t> module </a:t>
            </a:r>
            <a:r>
              <a:rPr lang="en-US" sz="1200" dirty="0" err="1">
                <a:latin typeface="Lora"/>
              </a:rPr>
              <a:t>cấp</a:t>
            </a:r>
            <a:r>
              <a:rPr lang="en-US" sz="1200" dirty="0">
                <a:latin typeface="Lora"/>
              </a:rPr>
              <a:t> </a:t>
            </a:r>
            <a:r>
              <a:rPr lang="en-US" sz="1200" dirty="0" err="1">
                <a:latin typeface="Lora"/>
              </a:rPr>
              <a:t>cao</a:t>
            </a:r>
            <a:r>
              <a:rPr lang="en-US" sz="1200" dirty="0">
                <a:latin typeface="Lora"/>
              </a:rPr>
              <a:t> </a:t>
            </a:r>
            <a:r>
              <a:rPr lang="en-US" sz="1200" dirty="0" err="1">
                <a:latin typeface="Lora"/>
              </a:rPr>
              <a:t>không</a:t>
            </a:r>
            <a:r>
              <a:rPr lang="en-US" sz="1200" dirty="0">
                <a:latin typeface="Lora"/>
              </a:rPr>
              <a:t>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t>
            </a:r>
            <a:r>
              <a:rPr lang="en-US" sz="1200" dirty="0" err="1">
                <a:latin typeface="Lora"/>
              </a:rPr>
              <a:t>các</a:t>
            </a:r>
            <a:r>
              <a:rPr lang="en-US" sz="1200" dirty="0">
                <a:latin typeface="Lora"/>
              </a:rPr>
              <a:t> modules </a:t>
            </a:r>
            <a:r>
              <a:rPr lang="en-US" sz="1200" dirty="0" err="1">
                <a:latin typeface="Lora"/>
              </a:rPr>
              <a:t>cấp</a:t>
            </a:r>
            <a:r>
              <a:rPr lang="en-US" sz="1200" dirty="0">
                <a:latin typeface="Lora"/>
              </a:rPr>
              <a:t> </a:t>
            </a:r>
            <a:r>
              <a:rPr lang="en-US" sz="1200" dirty="0" err="1">
                <a:latin typeface="Lora"/>
              </a:rPr>
              <a:t>thấp</a:t>
            </a:r>
            <a:r>
              <a:rPr lang="en-US" sz="1200" dirty="0">
                <a:latin typeface="Lora"/>
              </a:rPr>
              <a:t>. </a:t>
            </a:r>
            <a:r>
              <a:rPr lang="en-US" sz="1200" dirty="0" err="1">
                <a:latin typeface="Lora"/>
              </a:rPr>
              <a:t>Cả</a:t>
            </a:r>
            <a:r>
              <a:rPr lang="en-US" sz="1200" dirty="0">
                <a:latin typeface="Lora"/>
              </a:rPr>
              <a:t> 2 </a:t>
            </a:r>
            <a:r>
              <a:rPr lang="en-US" sz="1200" dirty="0" err="1">
                <a:latin typeface="Lora"/>
              </a:rPr>
              <a:t>nên</a:t>
            </a:r>
            <a:r>
              <a:rPr lang="en-US" sz="1200" dirty="0">
                <a:latin typeface="Lora"/>
              </a:rPr>
              <a:t> </a:t>
            </a:r>
            <a:r>
              <a:rPr lang="en-US" sz="1200" dirty="0" err="1">
                <a:latin typeface="Lora"/>
              </a:rPr>
              <a:t>phụ</a:t>
            </a:r>
            <a:r>
              <a:rPr lang="en-US" sz="1200" dirty="0">
                <a:latin typeface="Lora"/>
              </a:rPr>
              <a:t> </a:t>
            </a:r>
            <a:r>
              <a:rPr lang="en-US" sz="1200" dirty="0" err="1">
                <a:latin typeface="Lora"/>
              </a:rPr>
              <a:t>thuộc</a:t>
            </a:r>
            <a:r>
              <a:rPr lang="en-US" sz="1200" dirty="0">
                <a:latin typeface="Lora"/>
              </a:rPr>
              <a:t> </a:t>
            </a:r>
            <a:r>
              <a:rPr lang="en-US" sz="1200" dirty="0" err="1">
                <a:latin typeface="Lora"/>
              </a:rPr>
              <a:t>vào</a:t>
            </a:r>
            <a:r>
              <a:rPr lang="en-US" sz="1200" dirty="0">
                <a:latin typeface="Lora"/>
              </a:rPr>
              <a:t> abstraction </a:t>
            </a:r>
          </a:p>
          <a:p>
            <a:r>
              <a:rPr lang="vi-VN" sz="1200" dirty="0"/>
              <a:t>Interface (abstraction) không nên phụ thuộc vào chi tiết, mà ngược lại. (Các class giao tiếp với nhau thông qua interface, không phải thông qua implementation) </a:t>
            </a:r>
            <a:endParaRPr lang="en-US" sz="1200" dirty="0">
              <a:latin typeface="Lora"/>
            </a:endParaRPr>
          </a:p>
          <a:p>
            <a:endParaRPr lang="en-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55</a:t>
            </a:fld>
            <a:endParaRPr lang="en-US"/>
          </a:p>
        </p:txBody>
      </p:sp>
    </p:spTree>
    <p:extLst>
      <p:ext uri="{BB962C8B-B14F-4D97-AF65-F5344CB8AC3E}">
        <p14:creationId xmlns:p14="http://schemas.microsoft.com/office/powerpoint/2010/main" val="2575319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hệ thống phần mềm tốt bắt đầu bằng mã sạch. Một mặt, nếu những viên gạch không được làm tốt, thì kiến ​​trúc của tòa nhà không quan trọng lắm. Mặt khác, bạn có thể tạo ra một mớ hỗn độn đáng kể với những viên gạch được làm tốt. Đây là lúc các nguyên tắc SOLID phát huy tác dụng.</a:t>
            </a:r>
          </a:p>
          <a:p>
            <a:r>
              <a:rPr lang="vi-VN" dirty="0"/>
              <a:t>Các nguyên tắc SOLID cho chúng ta biết cách sắp xếp các hàm và cấu trúc dữ liệu của mình thành các lớp và cách các lớp đó nên được kết nối với nhau.</a:t>
            </a:r>
          </a:p>
          <a:p>
            <a:r>
              <a:rPr lang="vi-VN" dirty="0"/>
              <a:t>Mục tiêu của các nguyên tắc là tạo ra các cấu trúc phần mềm cấp trung: Chịu được sự thay đổi; Dễ hiểu và Là cơ sở của các thành phần có thể được sử dụng trong nhiều hệ thống phần mềm.</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3</a:t>
            </a:fld>
            <a:endParaRPr lang="en-US"/>
          </a:p>
        </p:txBody>
      </p:sp>
    </p:spTree>
    <p:extLst>
      <p:ext uri="{BB962C8B-B14F-4D97-AF65-F5344CB8AC3E}">
        <p14:creationId xmlns:p14="http://schemas.microsoft.com/office/powerpoint/2010/main" val="3797834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Một hệ quả tích cực của luật Conway: Cấu trúc tốt nhất cho một hệ thống phần mềm chịu ảnh hưởng lớn từ cấu trúc xã hội của tổ chức sử dụng nó sao cho mỗi mô-đun phần mềm chỉ có một lý do để thay đổi.</a:t>
            </a:r>
          </a:p>
          <a:p>
            <a:endParaRPr lang="vi-VN" dirty="0"/>
          </a:p>
          <a:p>
            <a:r>
              <a:rPr lang="vi-VN" dirty="0"/>
              <a:t>Một mô-đun phải chịu trách nhiệm với một và chỉ một tác nhân</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4</a:t>
            </a:fld>
            <a:endParaRPr lang="en-US"/>
          </a:p>
        </p:txBody>
      </p:sp>
    </p:spTree>
    <p:extLst>
      <p:ext uri="{BB962C8B-B14F-4D97-AF65-F5344CB8AC3E}">
        <p14:creationId xmlns:p14="http://schemas.microsoft.com/office/powerpoint/2010/main" val="2720348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Nhược điểm của giải pháp này là các nhà phát triển hiện có ba lớp mà họ phải khởi tạo và theo dõi. </a:t>
            </a:r>
          </a:p>
          <a:p>
            <a:r>
              <a:rPr lang="vi-VN" dirty="0"/>
              <a:t>Một giải pháp phổ biến cho tình huống khó xử này là sử dụng mẫu Facade</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9</a:t>
            </a:fld>
            <a:endParaRPr lang="en-US"/>
          </a:p>
        </p:txBody>
      </p:sp>
    </p:spTree>
    <p:extLst>
      <p:ext uri="{BB962C8B-B14F-4D97-AF65-F5344CB8AC3E}">
        <p14:creationId xmlns:p14="http://schemas.microsoft.com/office/powerpoint/2010/main" val="149333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Nhược điểm của giải pháp này là các nhà phát triển hiện có ba lớp mà họ phải khởi tạo và theo dõi. </a:t>
            </a:r>
          </a:p>
          <a:p>
            <a:r>
              <a:rPr lang="vi-VN" dirty="0"/>
              <a:t>Một giải pháp phổ biến cho tình huống khó xử này là sử dụng mẫu Facade</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10</a:t>
            </a:fld>
            <a:endParaRPr lang="en-US"/>
          </a:p>
        </p:txBody>
      </p:sp>
    </p:spTree>
    <p:extLst>
      <p:ext uri="{BB962C8B-B14F-4D97-AF65-F5344CB8AC3E}">
        <p14:creationId xmlns:p14="http://schemas.microsoft.com/office/powerpoint/2010/main" val="1432112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Nguyên tắc Trách nhiệm Đơn lẻ liên quan đến các hàm và lớp—nhưng nó xuất hiện trở lại dưới một hình thức khác ở hai cấp độ nữa. Ở cấp độ thành phần, nó trở thành Nguyên tắc Đóng chung. Ở cấp độ kiến ​​trúc, nó trở thành Trục Thay đổi chịu trách nhiệm tạo ra các Ranh giới Kiến trúc.</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13</a:t>
            </a:fld>
            <a:endParaRPr lang="en-US"/>
          </a:p>
        </p:txBody>
      </p:sp>
    </p:spTree>
    <p:extLst>
      <p:ext uri="{BB962C8B-B14F-4D97-AF65-F5344CB8AC3E}">
        <p14:creationId xmlns:p14="http://schemas.microsoft.com/office/powerpoint/2010/main" val="1695205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16</a:t>
            </a:fld>
            <a:endParaRPr lang="en-US"/>
          </a:p>
        </p:txBody>
      </p:sp>
    </p:spTree>
    <p:extLst>
      <p:ext uri="{BB962C8B-B14F-4D97-AF65-F5344CB8AC3E}">
        <p14:creationId xmlns:p14="http://schemas.microsoft.com/office/powerpoint/2010/main" val="3828148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Nguyên tắc Mở Đóng (OCP) được Bertrand Meyer đưa ra vào năm 1988. Nguyên tắc này nói rằng:</a:t>
            </a:r>
          </a:p>
          <a:p>
            <a:r>
              <a:rPr lang="vi-VN" dirty="0"/>
              <a:t>Một sản phẩm phần mềm phải mở để mở rộng nhưng đóng để sửa đổi.</a:t>
            </a:r>
          </a:p>
          <a:p>
            <a:endParaRPr lang="vi-VN" dirty="0"/>
          </a:p>
          <a:p>
            <a:r>
              <a:rPr lang="vi-VN" dirty="0"/>
              <a:t>Hầu hết sinh viên thiết kế phần mềm đều nhận ra OCP là nguyên tắc hướng dẫn họ thiết kế các lớp và mô-đun. Nhưng nguyên tắc này thậm chí còn có ý nghĩa lớn hơn khi chúng ta xem xét cấp độ của các thành phần kiến ​​trúc.</a:t>
            </a:r>
            <a:endParaRPr lang="en-US" dirty="0"/>
          </a:p>
        </p:txBody>
      </p:sp>
      <p:sp>
        <p:nvSpPr>
          <p:cNvPr id="4" name="Slide Number Placeholder 3"/>
          <p:cNvSpPr>
            <a:spLocks noGrp="1"/>
          </p:cNvSpPr>
          <p:nvPr>
            <p:ph type="sldNum" sz="quarter" idx="5"/>
          </p:nvPr>
        </p:nvSpPr>
        <p:spPr/>
        <p:txBody>
          <a:bodyPr/>
          <a:lstStyle/>
          <a:p>
            <a:pPr>
              <a:defRPr/>
            </a:pPr>
            <a:fld id="{01F3D107-0DED-4D0D-BBC9-086D51BB48D2}" type="slidenum">
              <a:rPr lang="en-US" smtClean="0"/>
              <a:pPr>
                <a:defRPr/>
              </a:pPr>
              <a:t>17</a:t>
            </a:fld>
            <a:endParaRPr lang="en-US"/>
          </a:p>
        </p:txBody>
      </p:sp>
    </p:spTree>
    <p:extLst>
      <p:ext uri="{BB962C8B-B14F-4D97-AF65-F5344CB8AC3E}">
        <p14:creationId xmlns:p14="http://schemas.microsoft.com/office/powerpoint/2010/main" val="1070047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6858000" y="1052513"/>
            <a:ext cx="0" cy="2247900"/>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Line 40"/>
          <p:cNvSpPr>
            <a:spLocks noChangeShapeType="1"/>
          </p:cNvSpPr>
          <p:nvPr/>
        </p:nvSpPr>
        <p:spPr bwMode="auto">
          <a:xfrm>
            <a:off x="304800" y="2819400"/>
            <a:ext cx="8299450" cy="0"/>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2" descr="iStock_000002557820XSmall"/>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11975" y="1181100"/>
            <a:ext cx="20955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Grp="1" noChangeArrowheads="1"/>
          </p:cNvSpPr>
          <p:nvPr>
            <p:ph type="ctrTitle"/>
          </p:nvPr>
        </p:nvSpPr>
        <p:spPr>
          <a:xfrm>
            <a:off x="396875" y="466725"/>
            <a:ext cx="6156325" cy="2133600"/>
          </a:xfrm>
        </p:spPr>
        <p:txBody>
          <a:bodyPr/>
          <a:lstStyle>
            <a:lvl1pPr algn="r">
              <a:defRPr sz="4000"/>
            </a:lvl1pPr>
          </a:lstStyle>
          <a:p>
            <a:r>
              <a:rPr lang="en-US" altLang="en-US"/>
              <a:t>Click to edit Master title style</a:t>
            </a:r>
          </a:p>
        </p:txBody>
      </p:sp>
      <p:sp>
        <p:nvSpPr>
          <p:cNvPr id="25604" name="Rectangle 4"/>
          <p:cNvSpPr>
            <a:spLocks noGrp="1" noChangeArrowheads="1"/>
          </p:cNvSpPr>
          <p:nvPr>
            <p:ph type="subTitle" idx="1"/>
          </p:nvPr>
        </p:nvSpPr>
        <p:spPr>
          <a:xfrm>
            <a:off x="457200" y="3300412"/>
            <a:ext cx="8147050" cy="2111375"/>
          </a:xfrm>
        </p:spPr>
        <p:txBody>
          <a:bodyPr/>
          <a:lstStyle>
            <a:lvl1pPr marL="0" indent="0" algn="r">
              <a:buFont typeface="Wingdings" pitchFamily="2" charset="2"/>
              <a:buNone/>
              <a:defRPr sz="3200" b="1" baseline="0">
                <a:solidFill>
                  <a:srgbClr val="0070C0"/>
                </a:solidFill>
              </a:defRPr>
            </a:lvl1pPr>
          </a:lstStyle>
          <a:p>
            <a:r>
              <a:rPr lang="en-US" altLang="en-US" dirty="0"/>
              <a:t>Click to edit Master subtitle style</a:t>
            </a:r>
          </a:p>
        </p:txBody>
      </p:sp>
      <p:sp>
        <p:nvSpPr>
          <p:cNvPr id="7" name="Rectangle 5"/>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000">
                <a:latin typeface="Arial" charset="0"/>
              </a:defRPr>
            </a:lvl1pPr>
          </a:lstStyle>
          <a:p>
            <a:pPr>
              <a:defRPr/>
            </a:pPr>
            <a:endParaRPr lang="en-US" altLang="en-US" dirty="0"/>
          </a:p>
        </p:txBody>
      </p:sp>
      <p:sp>
        <p:nvSpPr>
          <p:cNvPr id="8" name="Rectangle 6"/>
          <p:cNvSpPr>
            <a:spLocks noGrp="1" noChangeArrowheads="1"/>
          </p:cNvSpPr>
          <p:nvPr>
            <p:ph type="ftr" sz="quarter" idx="11"/>
          </p:nvPr>
        </p:nvSpPr>
        <p:spPr>
          <a:xfrm>
            <a:off x="3124200" y="6248400"/>
            <a:ext cx="2895600" cy="457200"/>
          </a:xfrm>
          <a:prstGeom prst="rect">
            <a:avLst/>
          </a:prstGeom>
        </p:spPr>
        <p:txBody>
          <a:bodyPr/>
          <a:lstStyle>
            <a:lvl1pPr algn="ctr">
              <a:defRPr sz="1800">
                <a:solidFill>
                  <a:schemeClr val="tx1"/>
                </a:solidFill>
                <a:latin typeface="+mn-lt"/>
              </a:defRPr>
            </a:lvl1pPr>
          </a:lstStyle>
          <a:p>
            <a:pPr>
              <a:defRPr/>
            </a:pPr>
            <a:endParaRPr lang="en-US" altLang="en-US"/>
          </a:p>
        </p:txBody>
      </p:sp>
      <p:sp>
        <p:nvSpPr>
          <p:cNvPr id="9" name="Rectangle 7"/>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000"/>
            </a:lvl1pPr>
          </a:lstStyle>
          <a:p>
            <a:fld id="{4DB26DBA-71AB-495B-AFCC-A935944C9A04}" type="slidenum">
              <a:rPr lang="en-US" altLang="en-US"/>
              <a:pPr/>
              <a:t>‹#›</a:t>
            </a:fld>
            <a:endParaRPr lang="en-US" altLang="en-US"/>
          </a:p>
        </p:txBody>
      </p:sp>
    </p:spTree>
    <p:extLst>
      <p:ext uri="{BB962C8B-B14F-4D97-AF65-F5344CB8AC3E}">
        <p14:creationId xmlns:p14="http://schemas.microsoft.com/office/powerpoint/2010/main" val="872125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a:xfrm>
            <a:off x="2286000" y="6308725"/>
            <a:ext cx="6750050" cy="549275"/>
          </a:xfrm>
          <a:prstGeom prst="rect">
            <a:avLst/>
          </a:prstGeom>
        </p:spPr>
        <p:txBody>
          <a:bodyPr/>
          <a:lstStyle>
            <a:lvl1pPr algn="r">
              <a:defRPr sz="1800">
                <a:solidFill>
                  <a:srgbClr val="CC3300"/>
                </a:solidFill>
                <a:latin typeface="Arial" pitchFamily="34" charset="0"/>
              </a:defRPr>
            </a:lvl1pPr>
          </a:lstStyle>
          <a:p>
            <a:pPr>
              <a:defRPr/>
            </a:pPr>
            <a:endParaRPr lang="en-US" altLang="en-US"/>
          </a:p>
        </p:txBody>
      </p:sp>
    </p:spTree>
    <p:extLst>
      <p:ext uri="{BB962C8B-B14F-4D97-AF65-F5344CB8AC3E}">
        <p14:creationId xmlns:p14="http://schemas.microsoft.com/office/powerpoint/2010/main" val="1887669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5888"/>
            <a:ext cx="2057400" cy="6015037"/>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115888"/>
            <a:ext cx="6019800" cy="601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a:xfrm>
            <a:off x="2286000" y="6308725"/>
            <a:ext cx="6750050" cy="549275"/>
          </a:xfrm>
          <a:prstGeom prst="rect">
            <a:avLst/>
          </a:prstGeom>
        </p:spPr>
        <p:txBody>
          <a:bodyPr/>
          <a:lstStyle>
            <a:lvl1pPr algn="r">
              <a:defRPr sz="1800">
                <a:solidFill>
                  <a:srgbClr val="CC3300"/>
                </a:solidFill>
                <a:latin typeface="Arial" pitchFamily="34" charset="0"/>
              </a:defRPr>
            </a:lvl1pPr>
          </a:lstStyle>
          <a:p>
            <a:pPr>
              <a:defRPr/>
            </a:pPr>
            <a:endParaRPr lang="en-US" altLang="en-US"/>
          </a:p>
        </p:txBody>
      </p:sp>
    </p:spTree>
    <p:extLst>
      <p:ext uri="{BB962C8B-B14F-4D97-AF65-F5344CB8AC3E}">
        <p14:creationId xmlns:p14="http://schemas.microsoft.com/office/powerpoint/2010/main" val="2258972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p:spPr>
        <p:txBody>
          <a:bodyPr/>
          <a:lstStyle/>
          <a:p>
            <a:r>
              <a:rPr lang="en-US"/>
              <a:t>Click to edit Master title style</a:t>
            </a:r>
          </a:p>
        </p:txBody>
      </p:sp>
      <p:sp>
        <p:nvSpPr>
          <p:cNvPr id="3" name="Table Placeholder 2"/>
          <p:cNvSpPr>
            <a:spLocks noGrp="1"/>
          </p:cNvSpPr>
          <p:nvPr>
            <p:ph type="tbl" idx="1"/>
          </p:nvPr>
        </p:nvSpPr>
        <p:spPr>
          <a:xfrm>
            <a:off x="304800" y="1447800"/>
            <a:ext cx="8839200" cy="4953000"/>
          </a:xfrm>
        </p:spPr>
        <p:txBody>
          <a:bodyPr/>
          <a:lstStyle/>
          <a:p>
            <a:pPr lvl="0"/>
            <a:endParaRPr lang="en-US" noProof="0"/>
          </a:p>
        </p:txBody>
      </p:sp>
      <p:sp>
        <p:nvSpPr>
          <p:cNvPr id="4" name="Slide Number Placeholder 3"/>
          <p:cNvSpPr>
            <a:spLocks noGrp="1"/>
          </p:cNvSpPr>
          <p:nvPr>
            <p:ph type="sldNum" sz="quarter" idx="10"/>
          </p:nvPr>
        </p:nvSpPr>
        <p:spPr>
          <a:xfrm>
            <a:off x="0" y="6565900"/>
            <a:ext cx="1905000" cy="292100"/>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ltLang="en-US"/>
              <a:t>Slide  </a:t>
            </a:r>
            <a:fld id="{B200C1BB-DD33-4AC8-8B89-B7EFC0E08A25}" type="slidenum">
              <a:rPr lang="en-US" altLang="en-US"/>
              <a:pPr/>
              <a:t>‹#›</a:t>
            </a:fld>
            <a:endParaRPr lang="en-US" altLang="en-US"/>
          </a:p>
        </p:txBody>
      </p:sp>
    </p:spTree>
    <p:extLst>
      <p:ext uri="{BB962C8B-B14F-4D97-AF65-F5344CB8AC3E}">
        <p14:creationId xmlns:p14="http://schemas.microsoft.com/office/powerpoint/2010/main" val="23585016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313" y="115889"/>
            <a:ext cx="7210425" cy="646112"/>
          </a:xfrm>
        </p:spPr>
        <p:txBody>
          <a:bodyPr/>
          <a:lstStyle>
            <a:lvl1pPr>
              <a:defRPr sz="3200"/>
            </a:lvl1pPr>
          </a:lstStyle>
          <a:p>
            <a:r>
              <a:rPr lang="en-US"/>
              <a:t>Click to edit Master title style</a:t>
            </a:r>
            <a:endParaRPr lang="en-GB" dirty="0"/>
          </a:p>
        </p:txBody>
      </p:sp>
      <p:sp>
        <p:nvSpPr>
          <p:cNvPr id="3" name="Content Placeholder 2"/>
          <p:cNvSpPr>
            <a:spLocks noGrp="1"/>
          </p:cNvSpPr>
          <p:nvPr>
            <p:ph idx="1"/>
          </p:nvPr>
        </p:nvSpPr>
        <p:spPr/>
        <p:txBody>
          <a:bodyPr/>
          <a:lstStyle>
            <a:lvl1pPr>
              <a:buClr>
                <a:srgbClr val="0070C0"/>
              </a:buClr>
              <a:defRPr>
                <a:solidFill>
                  <a:srgbClr val="002060"/>
                </a:solidFill>
              </a:defRPr>
            </a:lvl1pPr>
            <a:lvl2pPr>
              <a:defRPr>
                <a:solidFill>
                  <a:srgbClr val="002060"/>
                </a:solidFill>
              </a:defRPr>
            </a:lvl2pPr>
            <a:lvl3pPr>
              <a:buClr>
                <a:srgbClr val="0070C0"/>
              </a:buCl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1472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a:xfrm>
            <a:off x="3886200" y="6308725"/>
            <a:ext cx="5149850" cy="549275"/>
          </a:xfrm>
          <a:prstGeom prst="rect">
            <a:avLst/>
          </a:prstGeom>
        </p:spPr>
        <p:txBody>
          <a:bodyPr/>
          <a:lstStyle>
            <a:lvl1pPr algn="r">
              <a:defRPr sz="1800">
                <a:solidFill>
                  <a:srgbClr val="CC3300"/>
                </a:solidFill>
                <a:latin typeface="Arial" pitchFamily="34" charset="0"/>
              </a:defRPr>
            </a:lvl1pPr>
          </a:lstStyle>
          <a:p>
            <a:pPr>
              <a:defRPr/>
            </a:pPr>
            <a:endParaRPr lang="en-US" altLang="en-US"/>
          </a:p>
        </p:txBody>
      </p:sp>
    </p:spTree>
    <p:extLst>
      <p:ext uri="{BB962C8B-B14F-4D97-AF65-F5344CB8AC3E}">
        <p14:creationId xmlns:p14="http://schemas.microsoft.com/office/powerpoint/2010/main" val="2172574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412875"/>
            <a:ext cx="4038600" cy="471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875"/>
            <a:ext cx="4038600" cy="471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3"/>
          <p:cNvSpPr>
            <a:spLocks noGrp="1"/>
          </p:cNvSpPr>
          <p:nvPr>
            <p:ph type="ftr" sz="quarter" idx="10"/>
          </p:nvPr>
        </p:nvSpPr>
        <p:spPr>
          <a:xfrm>
            <a:off x="2286000" y="6308725"/>
            <a:ext cx="6750050" cy="549275"/>
          </a:xfrm>
          <a:prstGeom prst="rect">
            <a:avLst/>
          </a:prstGeom>
        </p:spPr>
        <p:txBody>
          <a:bodyPr/>
          <a:lstStyle>
            <a:lvl1pPr algn="r">
              <a:defRPr sz="1800">
                <a:solidFill>
                  <a:srgbClr val="CC3300"/>
                </a:solidFill>
                <a:latin typeface="Arial" pitchFamily="34" charset="0"/>
              </a:defRPr>
            </a:lvl1pPr>
          </a:lstStyle>
          <a:p>
            <a:pPr>
              <a:defRPr/>
            </a:pPr>
            <a:endParaRPr lang="en-US" altLang="en-US"/>
          </a:p>
        </p:txBody>
      </p:sp>
    </p:spTree>
    <p:extLst>
      <p:ext uri="{BB962C8B-B14F-4D97-AF65-F5344CB8AC3E}">
        <p14:creationId xmlns:p14="http://schemas.microsoft.com/office/powerpoint/2010/main" val="3432409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3"/>
          <p:cNvSpPr>
            <a:spLocks noGrp="1"/>
          </p:cNvSpPr>
          <p:nvPr>
            <p:ph type="ftr" sz="quarter" idx="10"/>
          </p:nvPr>
        </p:nvSpPr>
        <p:spPr>
          <a:xfrm>
            <a:off x="2286000" y="6308725"/>
            <a:ext cx="6750050" cy="549275"/>
          </a:xfrm>
          <a:prstGeom prst="rect">
            <a:avLst/>
          </a:prstGeom>
        </p:spPr>
        <p:txBody>
          <a:bodyPr/>
          <a:lstStyle>
            <a:lvl1pPr algn="r">
              <a:defRPr sz="1800">
                <a:latin typeface="Arial" pitchFamily="34" charset="0"/>
              </a:defRPr>
            </a:lvl1pPr>
          </a:lstStyle>
          <a:p>
            <a:pPr>
              <a:defRPr/>
            </a:pPr>
            <a:endParaRPr lang="en-US" altLang="en-US" dirty="0"/>
          </a:p>
        </p:txBody>
      </p:sp>
    </p:spTree>
    <p:extLst>
      <p:ext uri="{BB962C8B-B14F-4D97-AF65-F5344CB8AC3E}">
        <p14:creationId xmlns:p14="http://schemas.microsoft.com/office/powerpoint/2010/main" val="1641941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3"/>
          <p:cNvSpPr>
            <a:spLocks noGrp="1"/>
          </p:cNvSpPr>
          <p:nvPr>
            <p:ph type="ftr" sz="quarter" idx="10"/>
          </p:nvPr>
        </p:nvSpPr>
        <p:spPr>
          <a:xfrm>
            <a:off x="2286000" y="6308725"/>
            <a:ext cx="6750050" cy="549275"/>
          </a:xfrm>
          <a:prstGeom prst="rect">
            <a:avLst/>
          </a:prstGeom>
        </p:spPr>
        <p:txBody>
          <a:bodyPr/>
          <a:lstStyle>
            <a:lvl1pPr algn="r">
              <a:defRPr sz="1800">
                <a:solidFill>
                  <a:srgbClr val="CC3300"/>
                </a:solidFill>
                <a:latin typeface="Arial" pitchFamily="34" charset="0"/>
              </a:defRPr>
            </a:lvl1pPr>
          </a:lstStyle>
          <a:p>
            <a:pPr>
              <a:defRPr/>
            </a:pPr>
            <a:endParaRPr lang="en-US" altLang="en-US" dirty="0"/>
          </a:p>
        </p:txBody>
      </p:sp>
    </p:spTree>
    <p:extLst>
      <p:ext uri="{BB962C8B-B14F-4D97-AF65-F5344CB8AC3E}">
        <p14:creationId xmlns:p14="http://schemas.microsoft.com/office/powerpoint/2010/main" val="222852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3"/>
          <p:cNvSpPr>
            <a:spLocks noGrp="1"/>
          </p:cNvSpPr>
          <p:nvPr>
            <p:ph type="ftr" sz="quarter" idx="10"/>
          </p:nvPr>
        </p:nvSpPr>
        <p:spPr>
          <a:xfrm>
            <a:off x="2286000" y="6308725"/>
            <a:ext cx="6750050" cy="549275"/>
          </a:xfrm>
          <a:prstGeom prst="rect">
            <a:avLst/>
          </a:prstGeom>
        </p:spPr>
        <p:txBody>
          <a:bodyPr/>
          <a:lstStyle>
            <a:lvl1pPr algn="r">
              <a:defRPr sz="1800">
                <a:latin typeface="Arial" pitchFamily="34" charset="0"/>
              </a:defRPr>
            </a:lvl1pPr>
          </a:lstStyle>
          <a:p>
            <a:pPr>
              <a:defRPr/>
            </a:pPr>
            <a:endParaRPr lang="en-US" altLang="en-US"/>
          </a:p>
        </p:txBody>
      </p:sp>
    </p:spTree>
    <p:extLst>
      <p:ext uri="{BB962C8B-B14F-4D97-AF65-F5344CB8AC3E}">
        <p14:creationId xmlns:p14="http://schemas.microsoft.com/office/powerpoint/2010/main" val="422295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3"/>
          <p:cNvSpPr>
            <a:spLocks noGrp="1"/>
          </p:cNvSpPr>
          <p:nvPr>
            <p:ph type="ftr" sz="quarter" idx="10"/>
          </p:nvPr>
        </p:nvSpPr>
        <p:spPr>
          <a:xfrm>
            <a:off x="2286000" y="6308725"/>
            <a:ext cx="6750050" cy="549275"/>
          </a:xfrm>
          <a:prstGeom prst="rect">
            <a:avLst/>
          </a:prstGeom>
        </p:spPr>
        <p:txBody>
          <a:bodyPr/>
          <a:lstStyle>
            <a:lvl1pPr algn="r">
              <a:defRPr sz="1800">
                <a:solidFill>
                  <a:srgbClr val="CC3300"/>
                </a:solidFill>
                <a:latin typeface="Arial" pitchFamily="34" charset="0"/>
              </a:defRPr>
            </a:lvl1pPr>
          </a:lstStyle>
          <a:p>
            <a:pPr>
              <a:defRPr/>
            </a:pPr>
            <a:endParaRPr lang="en-US" altLang="en-US"/>
          </a:p>
        </p:txBody>
      </p:sp>
    </p:spTree>
    <p:extLst>
      <p:ext uri="{BB962C8B-B14F-4D97-AF65-F5344CB8AC3E}">
        <p14:creationId xmlns:p14="http://schemas.microsoft.com/office/powerpoint/2010/main" val="2513635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3"/>
          <p:cNvSpPr>
            <a:spLocks noGrp="1"/>
          </p:cNvSpPr>
          <p:nvPr>
            <p:ph type="ftr" sz="quarter" idx="10"/>
          </p:nvPr>
        </p:nvSpPr>
        <p:spPr>
          <a:xfrm>
            <a:off x="2286000" y="6308725"/>
            <a:ext cx="6750050" cy="549275"/>
          </a:xfrm>
          <a:prstGeom prst="rect">
            <a:avLst/>
          </a:prstGeom>
        </p:spPr>
        <p:txBody>
          <a:bodyPr/>
          <a:lstStyle>
            <a:lvl1pPr algn="r">
              <a:defRPr sz="1800">
                <a:solidFill>
                  <a:srgbClr val="CC3300"/>
                </a:solidFill>
                <a:latin typeface="Arial" pitchFamily="34" charset="0"/>
              </a:defRPr>
            </a:lvl1pPr>
          </a:lstStyle>
          <a:p>
            <a:pPr>
              <a:defRPr/>
            </a:pPr>
            <a:endParaRPr lang="en-US" altLang="en-US"/>
          </a:p>
        </p:txBody>
      </p:sp>
    </p:spTree>
    <p:extLst>
      <p:ext uri="{BB962C8B-B14F-4D97-AF65-F5344CB8AC3E}">
        <p14:creationId xmlns:p14="http://schemas.microsoft.com/office/powerpoint/2010/main" val="3936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8964613" y="115888"/>
            <a:ext cx="0" cy="6192837"/>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 name="Rectangle 3"/>
          <p:cNvSpPr>
            <a:spLocks noGrp="1" noChangeArrowheads="1"/>
          </p:cNvSpPr>
          <p:nvPr>
            <p:ph type="title"/>
          </p:nvPr>
        </p:nvSpPr>
        <p:spPr bwMode="auto">
          <a:xfrm>
            <a:off x="468313" y="115888"/>
            <a:ext cx="721042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468313" y="9525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Line 41"/>
          <p:cNvSpPr>
            <a:spLocks noChangeShapeType="1"/>
          </p:cNvSpPr>
          <p:nvPr userDrawn="1"/>
        </p:nvSpPr>
        <p:spPr bwMode="auto">
          <a:xfrm>
            <a:off x="468313" y="6308725"/>
            <a:ext cx="8496300" cy="0"/>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Line 46"/>
          <p:cNvSpPr>
            <a:spLocks noChangeShapeType="1"/>
          </p:cNvSpPr>
          <p:nvPr userDrawn="1"/>
        </p:nvSpPr>
        <p:spPr bwMode="auto">
          <a:xfrm>
            <a:off x="409575" y="838200"/>
            <a:ext cx="8496300" cy="0"/>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31" name="Picture 2" descr="iStock_000002557820XSmall"/>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358063" y="0"/>
            <a:ext cx="1547812"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3"/>
          <p:cNvSpPr txBox="1">
            <a:spLocks/>
          </p:cNvSpPr>
          <p:nvPr userDrawn="1"/>
        </p:nvSpPr>
        <p:spPr>
          <a:xfrm>
            <a:off x="5486400" y="6324600"/>
            <a:ext cx="3549650" cy="533400"/>
          </a:xfrm>
          <a:prstGeom prst="rect">
            <a:avLst/>
          </a:prstGeo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sz="1100">
                <a:solidFill>
                  <a:srgbClr val="0070C0"/>
                </a:solidFill>
              </a:rPr>
              <a:t>Slide : </a:t>
            </a:r>
            <a:fld id="{BC138072-7EEA-411B-8C7D-64BAF31A35C5}" type="slidenum">
              <a:rPr lang="en-US" altLang="en-US" sz="1100">
                <a:solidFill>
                  <a:srgbClr val="0070C0"/>
                </a:solidFill>
              </a:rPr>
              <a:pPr algn="r" eaLnBrk="1" hangingPunct="1"/>
              <a:t>‹#›</a:t>
            </a:fld>
            <a:endParaRPr lang="en-US" altLang="en-US" sz="1100">
              <a:solidFill>
                <a:srgbClr val="0070C0"/>
              </a:solidFill>
            </a:endParaRPr>
          </a:p>
          <a:p>
            <a:pPr algn="r" eaLnBrk="1" hangingPunct="1"/>
            <a:endParaRPr lang="en-US" altLang="en-US" sz="1100" b="1">
              <a:solidFill>
                <a:srgbClr val="0070C0"/>
              </a:solidFill>
            </a:endParaRPr>
          </a:p>
          <a:p>
            <a:pPr algn="r" eaLnBrk="1" hangingPunct="1"/>
            <a:endParaRPr lang="en-US" altLang="en-US">
              <a:solidFill>
                <a:srgbClr val="0070C0"/>
              </a:solidFill>
            </a:endParaRPr>
          </a:p>
        </p:txBody>
      </p:sp>
    </p:spTree>
    <p:extLst>
      <p:ext uri="{BB962C8B-B14F-4D97-AF65-F5344CB8AC3E}">
        <p14:creationId xmlns:p14="http://schemas.microsoft.com/office/powerpoint/2010/main" val="80647549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hf sldNum="0" hdr="0" ftr="0" dt="0"/>
  <p:txStyles>
    <p:titleStyle>
      <a:lvl1pPr algn="l" rtl="0" eaLnBrk="0" fontAlgn="base" hangingPunct="0">
        <a:spcBef>
          <a:spcPct val="0"/>
        </a:spcBef>
        <a:spcAft>
          <a:spcPct val="0"/>
        </a:spcAft>
        <a:defRPr sz="3000" b="1">
          <a:solidFill>
            <a:srgbClr val="C00000"/>
          </a:solidFill>
          <a:latin typeface="+mj-lt"/>
          <a:ea typeface="+mj-ea"/>
          <a:cs typeface="+mj-cs"/>
        </a:defRPr>
      </a:lvl1pPr>
      <a:lvl2pPr algn="l" rtl="0" eaLnBrk="0" fontAlgn="base" hangingPunct="0">
        <a:spcBef>
          <a:spcPct val="0"/>
        </a:spcBef>
        <a:spcAft>
          <a:spcPct val="0"/>
        </a:spcAft>
        <a:defRPr sz="3200" b="1">
          <a:solidFill>
            <a:srgbClr val="C00000"/>
          </a:solidFill>
          <a:latin typeface="Arial" charset="0"/>
        </a:defRPr>
      </a:lvl2pPr>
      <a:lvl3pPr algn="l" rtl="0" eaLnBrk="0" fontAlgn="base" hangingPunct="0">
        <a:spcBef>
          <a:spcPct val="0"/>
        </a:spcBef>
        <a:spcAft>
          <a:spcPct val="0"/>
        </a:spcAft>
        <a:defRPr sz="3200" b="1">
          <a:solidFill>
            <a:srgbClr val="C00000"/>
          </a:solidFill>
          <a:latin typeface="Arial" charset="0"/>
        </a:defRPr>
      </a:lvl3pPr>
      <a:lvl4pPr algn="l" rtl="0" eaLnBrk="0" fontAlgn="base" hangingPunct="0">
        <a:spcBef>
          <a:spcPct val="0"/>
        </a:spcBef>
        <a:spcAft>
          <a:spcPct val="0"/>
        </a:spcAft>
        <a:defRPr sz="3200" b="1">
          <a:solidFill>
            <a:srgbClr val="C00000"/>
          </a:solidFill>
          <a:latin typeface="Arial" charset="0"/>
        </a:defRPr>
      </a:lvl4pPr>
      <a:lvl5pPr algn="l" rtl="0" eaLnBrk="0" fontAlgn="base" hangingPunct="0">
        <a:spcBef>
          <a:spcPct val="0"/>
        </a:spcBef>
        <a:spcAft>
          <a:spcPct val="0"/>
        </a:spcAft>
        <a:defRPr sz="3200" b="1">
          <a:solidFill>
            <a:srgbClr val="C00000"/>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p:titleStyle>
    <p:bodyStyle>
      <a:lvl1pPr marL="342900" indent="-342900" algn="just" rtl="0" eaLnBrk="0" fontAlgn="base" hangingPunct="0">
        <a:spcBef>
          <a:spcPct val="20000"/>
        </a:spcBef>
        <a:spcAft>
          <a:spcPct val="0"/>
        </a:spcAft>
        <a:buClr>
          <a:srgbClr val="CC3300"/>
        </a:buClr>
        <a:buSzPct val="70000"/>
        <a:buFont typeface="Wingdings" panose="05000000000000000000" pitchFamily="2" charset="2"/>
        <a:buChar char="l"/>
        <a:defRPr sz="2800">
          <a:solidFill>
            <a:srgbClr val="002060"/>
          </a:solidFill>
          <a:latin typeface="+mn-lt"/>
          <a:ea typeface="+mn-ea"/>
          <a:cs typeface="+mn-cs"/>
        </a:defRPr>
      </a:lvl1pPr>
      <a:lvl2pPr marL="692150" indent="-347663" algn="just" rtl="0" eaLnBrk="0" fontAlgn="base" hangingPunct="0">
        <a:spcBef>
          <a:spcPct val="20000"/>
        </a:spcBef>
        <a:spcAft>
          <a:spcPct val="0"/>
        </a:spcAft>
        <a:buClr>
          <a:srgbClr val="171A4F"/>
        </a:buClr>
        <a:buSzPct val="70000"/>
        <a:buFont typeface="Wingdings" panose="05000000000000000000" pitchFamily="2" charset="2"/>
        <a:buChar char="l"/>
        <a:defRPr sz="2600">
          <a:solidFill>
            <a:srgbClr val="002060"/>
          </a:solidFill>
          <a:latin typeface="+mn-lt"/>
        </a:defRPr>
      </a:lvl2pPr>
      <a:lvl3pPr marL="987425" indent="-293688" algn="just" rtl="0" eaLnBrk="0" fontAlgn="base" hangingPunct="0">
        <a:spcBef>
          <a:spcPct val="20000"/>
        </a:spcBef>
        <a:spcAft>
          <a:spcPct val="0"/>
        </a:spcAft>
        <a:buClr>
          <a:srgbClr val="CC3300"/>
        </a:buClr>
        <a:buSzPct val="70000"/>
        <a:buFont typeface="Wingdings" panose="05000000000000000000" pitchFamily="2" charset="2"/>
        <a:buChar char="l"/>
        <a:defRPr sz="2300">
          <a:solidFill>
            <a:srgbClr val="002060"/>
          </a:solidFill>
          <a:latin typeface="+mn-lt"/>
        </a:defRPr>
      </a:lvl3pPr>
      <a:lvl4pPr marL="1281113" indent="-292100" algn="just" rtl="0" eaLnBrk="0" fontAlgn="base" hangingPunct="0">
        <a:spcBef>
          <a:spcPct val="20000"/>
        </a:spcBef>
        <a:spcAft>
          <a:spcPct val="0"/>
        </a:spcAft>
        <a:buClr>
          <a:schemeClr val="accent2"/>
        </a:buClr>
        <a:buSzPct val="75000"/>
        <a:buFont typeface="Wingdings" panose="05000000000000000000" pitchFamily="2" charset="2"/>
        <a:buChar char="§"/>
        <a:defRPr sz="2000">
          <a:solidFill>
            <a:srgbClr val="002060"/>
          </a:solidFill>
          <a:latin typeface="+mn-lt"/>
        </a:defRPr>
      </a:lvl4pPr>
      <a:lvl5pPr marL="1598613" indent="-315913" algn="just"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06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5.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9.xml"/><Relationship Id="rId6" Type="http://schemas.openxmlformats.org/officeDocument/2006/relationships/image" Target="../media/image26.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20.xml"/><Relationship Id="rId6" Type="http://schemas.openxmlformats.org/officeDocument/2006/relationships/image" Target="../media/image26.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1" y="1690261"/>
            <a:ext cx="8405191" cy="912157"/>
          </a:xfrm>
        </p:spPr>
        <p:txBody>
          <a:bodyPr/>
          <a:lstStyle/>
          <a:p>
            <a:pPr algn="ctr"/>
            <a:r>
              <a:rPr lang="en-US" dirty="0">
                <a:solidFill>
                  <a:srgbClr val="FF0000"/>
                </a:solidFill>
                <a:latin typeface="Times New Roman" panose="02020603050405020304" pitchFamily="18" charset="0"/>
              </a:rPr>
              <a:t>Software Architecture</a:t>
            </a:r>
            <a:endParaRPr lang="en-US" dirty="0">
              <a:solidFill>
                <a:srgbClr val="FF0000"/>
              </a:solidFill>
            </a:endParaRPr>
          </a:p>
        </p:txBody>
      </p:sp>
      <p:sp>
        <p:nvSpPr>
          <p:cNvPr id="6" name="Rectangle 3"/>
          <p:cNvSpPr txBox="1">
            <a:spLocks noChangeArrowheads="1"/>
          </p:cNvSpPr>
          <p:nvPr/>
        </p:nvSpPr>
        <p:spPr bwMode="auto">
          <a:xfrm>
            <a:off x="795337" y="3657600"/>
            <a:ext cx="8162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CC3300"/>
              </a:buClr>
              <a:buSzPct val="70000"/>
            </a:pPr>
            <a:r>
              <a:rPr lang="en-US" sz="2800" b="1" dirty="0">
                <a:solidFill>
                  <a:srgbClr val="002060"/>
                </a:solidFill>
              </a:rPr>
              <a:t>Lecturer: Phat T. Tran-Truong, Meng.</a:t>
            </a:r>
          </a:p>
          <a:p>
            <a:pPr eaLnBrk="1" hangingPunct="1">
              <a:spcBef>
                <a:spcPct val="20000"/>
              </a:spcBef>
              <a:buClr>
                <a:srgbClr val="CC3300"/>
              </a:buClr>
              <a:buSzPct val="70000"/>
            </a:pPr>
            <a:r>
              <a:rPr lang="en-US" sz="2800" b="1" dirty="0">
                <a:solidFill>
                  <a:srgbClr val="002060"/>
                </a:solidFill>
              </a:rPr>
              <a:t>Email: </a:t>
            </a:r>
            <a:r>
              <a:rPr lang="en-US" sz="2800" b="1" dirty="0" err="1">
                <a:solidFill>
                  <a:srgbClr val="002060"/>
                </a:solidFill>
              </a:rPr>
              <a:t>phatttt@hcmut.edu.vn</a:t>
            </a:r>
            <a:endParaRPr lang="en-US" sz="2800" b="1" dirty="0">
              <a:solidFill>
                <a:srgbClr val="002060"/>
              </a:solidFill>
            </a:endParaRPr>
          </a:p>
          <a:p>
            <a:pPr eaLnBrk="1" hangingPunct="1">
              <a:spcBef>
                <a:spcPct val="20000"/>
              </a:spcBef>
              <a:buClr>
                <a:srgbClr val="CC3300"/>
              </a:buClr>
              <a:buSzPct val="70000"/>
            </a:pPr>
            <a:r>
              <a:rPr lang="en-US" sz="2800" b="1" dirty="0">
                <a:solidFill>
                  <a:srgbClr val="002060"/>
                </a:solidFill>
              </a:rPr>
              <a:t>	</a:t>
            </a:r>
          </a:p>
        </p:txBody>
      </p:sp>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9550"/>
            <a:ext cx="857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a:extLst>
              <a:ext uri="{FF2B5EF4-FFF2-40B4-BE49-F238E27FC236}">
                <a16:creationId xmlns:a16="http://schemas.microsoft.com/office/drawing/2014/main" id="{7CB5B1F1-DCF0-0381-A038-C3F1E83F06FF}"/>
              </a:ext>
            </a:extLst>
          </p:cNvPr>
          <p:cNvSpPr txBox="1">
            <a:spLocks noChangeArrowheads="1"/>
          </p:cNvSpPr>
          <p:nvPr/>
        </p:nvSpPr>
        <p:spPr bwMode="auto">
          <a:xfrm>
            <a:off x="533400" y="320248"/>
            <a:ext cx="8686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rtl="0" eaLnBrk="0" fontAlgn="base" hangingPunct="0">
              <a:spcBef>
                <a:spcPct val="0"/>
              </a:spcBef>
              <a:spcAft>
                <a:spcPct val="0"/>
              </a:spcAft>
              <a:defRPr sz="4000" b="1">
                <a:solidFill>
                  <a:srgbClr val="C00000"/>
                </a:solidFill>
                <a:latin typeface="+mj-lt"/>
                <a:ea typeface="+mj-ea"/>
                <a:cs typeface="+mj-cs"/>
              </a:defRPr>
            </a:lvl1pPr>
            <a:lvl2pPr algn="l" rtl="0" eaLnBrk="0" fontAlgn="base" hangingPunct="0">
              <a:spcBef>
                <a:spcPct val="0"/>
              </a:spcBef>
              <a:spcAft>
                <a:spcPct val="0"/>
              </a:spcAft>
              <a:defRPr sz="3200" b="1">
                <a:solidFill>
                  <a:srgbClr val="C00000"/>
                </a:solidFill>
                <a:latin typeface="Arial" charset="0"/>
              </a:defRPr>
            </a:lvl2pPr>
            <a:lvl3pPr algn="l" rtl="0" eaLnBrk="0" fontAlgn="base" hangingPunct="0">
              <a:spcBef>
                <a:spcPct val="0"/>
              </a:spcBef>
              <a:spcAft>
                <a:spcPct val="0"/>
              </a:spcAft>
              <a:defRPr sz="3200" b="1">
                <a:solidFill>
                  <a:srgbClr val="C00000"/>
                </a:solidFill>
                <a:latin typeface="Arial" charset="0"/>
              </a:defRPr>
            </a:lvl3pPr>
            <a:lvl4pPr algn="l" rtl="0" eaLnBrk="0" fontAlgn="base" hangingPunct="0">
              <a:spcBef>
                <a:spcPct val="0"/>
              </a:spcBef>
              <a:spcAft>
                <a:spcPct val="0"/>
              </a:spcAft>
              <a:defRPr sz="3200" b="1">
                <a:solidFill>
                  <a:srgbClr val="C00000"/>
                </a:solidFill>
                <a:latin typeface="Arial" charset="0"/>
              </a:defRPr>
            </a:lvl4pPr>
            <a:lvl5pPr algn="l" rtl="0" eaLnBrk="0" fontAlgn="base" hangingPunct="0">
              <a:spcBef>
                <a:spcPct val="0"/>
              </a:spcBef>
              <a:spcAft>
                <a:spcPct val="0"/>
              </a:spcAft>
              <a:defRPr sz="3200" b="1">
                <a:solidFill>
                  <a:srgbClr val="C00000"/>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a:lstStyle>
          <a:p>
            <a:pPr algn="ctr">
              <a:spcBef>
                <a:spcPct val="20000"/>
              </a:spcBef>
              <a:buClr>
                <a:srgbClr val="CC3300"/>
              </a:buClr>
              <a:buSzPct val="70000"/>
            </a:pPr>
            <a:r>
              <a:rPr lang="en-US" sz="2800" b="0" dirty="0">
                <a:solidFill>
                  <a:srgbClr val="0070C0"/>
                </a:solidFill>
                <a:latin typeface="+mn-lt"/>
                <a:ea typeface="+mn-ea"/>
                <a:cs typeface="+mn-cs"/>
              </a:rPr>
              <a:t>HCMC University of Technology, VNU</a:t>
            </a:r>
          </a:p>
        </p:txBody>
      </p:sp>
      <p:sp>
        <p:nvSpPr>
          <p:cNvPr id="9" name="Rectangle 11">
            <a:extLst>
              <a:ext uri="{FF2B5EF4-FFF2-40B4-BE49-F238E27FC236}">
                <a16:creationId xmlns:a16="http://schemas.microsoft.com/office/drawing/2014/main" id="{5C773240-F882-9402-9B15-B9096C422F85}"/>
              </a:ext>
            </a:extLst>
          </p:cNvPr>
          <p:cNvSpPr txBox="1">
            <a:spLocks noChangeArrowheads="1"/>
          </p:cNvSpPr>
          <p:nvPr/>
        </p:nvSpPr>
        <p:spPr bwMode="auto">
          <a:xfrm>
            <a:off x="23446" y="2747369"/>
            <a:ext cx="8686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rtl="0" eaLnBrk="0" fontAlgn="base" hangingPunct="0">
              <a:spcBef>
                <a:spcPct val="0"/>
              </a:spcBef>
              <a:spcAft>
                <a:spcPct val="0"/>
              </a:spcAft>
              <a:defRPr sz="4000" b="1">
                <a:solidFill>
                  <a:srgbClr val="C00000"/>
                </a:solidFill>
                <a:latin typeface="+mj-lt"/>
                <a:ea typeface="+mj-ea"/>
                <a:cs typeface="+mj-cs"/>
              </a:defRPr>
            </a:lvl1pPr>
            <a:lvl2pPr algn="l" rtl="0" eaLnBrk="0" fontAlgn="base" hangingPunct="0">
              <a:spcBef>
                <a:spcPct val="0"/>
              </a:spcBef>
              <a:spcAft>
                <a:spcPct val="0"/>
              </a:spcAft>
              <a:defRPr sz="3200" b="1">
                <a:solidFill>
                  <a:srgbClr val="C00000"/>
                </a:solidFill>
                <a:latin typeface="Arial" charset="0"/>
              </a:defRPr>
            </a:lvl2pPr>
            <a:lvl3pPr algn="l" rtl="0" eaLnBrk="0" fontAlgn="base" hangingPunct="0">
              <a:spcBef>
                <a:spcPct val="0"/>
              </a:spcBef>
              <a:spcAft>
                <a:spcPct val="0"/>
              </a:spcAft>
              <a:defRPr sz="3200" b="1">
                <a:solidFill>
                  <a:srgbClr val="C00000"/>
                </a:solidFill>
                <a:latin typeface="Arial" charset="0"/>
              </a:defRPr>
            </a:lvl3pPr>
            <a:lvl4pPr algn="l" rtl="0" eaLnBrk="0" fontAlgn="base" hangingPunct="0">
              <a:spcBef>
                <a:spcPct val="0"/>
              </a:spcBef>
              <a:spcAft>
                <a:spcPct val="0"/>
              </a:spcAft>
              <a:defRPr sz="3200" b="1">
                <a:solidFill>
                  <a:srgbClr val="C00000"/>
                </a:solidFill>
                <a:latin typeface="Arial" charset="0"/>
              </a:defRPr>
            </a:lvl4pPr>
            <a:lvl5pPr algn="l" rtl="0" eaLnBrk="0" fontAlgn="base" hangingPunct="0">
              <a:spcBef>
                <a:spcPct val="0"/>
              </a:spcBef>
              <a:spcAft>
                <a:spcPct val="0"/>
              </a:spcAft>
              <a:defRPr sz="3200" b="1">
                <a:solidFill>
                  <a:srgbClr val="C00000"/>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a:lstStyle>
          <a:p>
            <a:pPr algn="ctr">
              <a:spcBef>
                <a:spcPct val="20000"/>
              </a:spcBef>
              <a:buClr>
                <a:srgbClr val="CC3300"/>
              </a:buClr>
              <a:buSzPct val="70000"/>
            </a:pPr>
            <a:r>
              <a:rPr lang="en-US" sz="2800" dirty="0">
                <a:solidFill>
                  <a:srgbClr val="3333FF"/>
                </a:solidFill>
                <a:latin typeface="+mn-lt"/>
                <a:ea typeface="+mn-ea"/>
                <a:cs typeface="+mn-cs"/>
              </a:rPr>
              <a:t>Chapter 2. SOLID Principles</a:t>
            </a:r>
          </a:p>
        </p:txBody>
      </p:sp>
    </p:spTree>
    <p:extLst>
      <p:ext uri="{BB962C8B-B14F-4D97-AF65-F5344CB8AC3E}">
        <p14:creationId xmlns:p14="http://schemas.microsoft.com/office/powerpoint/2010/main" val="3817154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D72B-04F8-B747-BE17-46DAB2CE4D2C}"/>
              </a:ext>
            </a:extLst>
          </p:cNvPr>
          <p:cNvSpPr>
            <a:spLocks noGrp="1"/>
          </p:cNvSpPr>
          <p:nvPr>
            <p:ph type="title"/>
          </p:nvPr>
        </p:nvSpPr>
        <p:spPr/>
        <p:txBody>
          <a:bodyPr/>
          <a:lstStyle/>
          <a:p>
            <a:r>
              <a:rPr lang="en-US" dirty="0"/>
              <a:t>SRP: Solution (2) – Facade pattern</a:t>
            </a:r>
          </a:p>
        </p:txBody>
      </p:sp>
      <p:sp>
        <p:nvSpPr>
          <p:cNvPr id="3" name="Content Placeholder 2">
            <a:extLst>
              <a:ext uri="{FF2B5EF4-FFF2-40B4-BE49-F238E27FC236}">
                <a16:creationId xmlns:a16="http://schemas.microsoft.com/office/drawing/2014/main" id="{DCB43493-2FE6-2F48-B69B-3AA4323C3372}"/>
              </a:ext>
            </a:extLst>
          </p:cNvPr>
          <p:cNvSpPr>
            <a:spLocks noGrp="1"/>
          </p:cNvSpPr>
          <p:nvPr>
            <p:ph idx="1"/>
          </p:nvPr>
        </p:nvSpPr>
        <p:spPr>
          <a:xfrm>
            <a:off x="468313" y="952500"/>
            <a:ext cx="8229600" cy="5676900"/>
          </a:xfrm>
        </p:spPr>
        <p:txBody>
          <a:bodyPr/>
          <a:lstStyle/>
          <a:p>
            <a:r>
              <a:rPr lang="en-US" sz="2400" b="1" dirty="0"/>
              <a:t>Facade</a:t>
            </a:r>
            <a:r>
              <a:rPr lang="en-US" sz="2400" dirty="0"/>
              <a:t> is a structural design pattern that provides a simplified (but limited) interface to a complex system of classes, library or framework.</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If the subsystems are complex, we can create may facades (but avoid too much and non-sense).</a:t>
            </a:r>
          </a:p>
          <a:p>
            <a:pPr marL="0" indent="0">
              <a:buNone/>
            </a:pPr>
            <a:endParaRPr lang="en-US" sz="2400" dirty="0"/>
          </a:p>
        </p:txBody>
      </p:sp>
      <p:pic>
        <p:nvPicPr>
          <p:cNvPr id="8" name="Picture 7">
            <a:extLst>
              <a:ext uri="{FF2B5EF4-FFF2-40B4-BE49-F238E27FC236}">
                <a16:creationId xmlns:a16="http://schemas.microsoft.com/office/drawing/2014/main" id="{40C92BBE-6260-FC90-C9AA-55F9589C6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438400"/>
            <a:ext cx="3365501" cy="2679005"/>
          </a:xfrm>
          <a:prstGeom prst="rect">
            <a:avLst/>
          </a:prstGeom>
        </p:spPr>
      </p:pic>
      <p:pic>
        <p:nvPicPr>
          <p:cNvPr id="10" name="Picture 9">
            <a:extLst>
              <a:ext uri="{FF2B5EF4-FFF2-40B4-BE49-F238E27FC236}">
                <a16:creationId xmlns:a16="http://schemas.microsoft.com/office/drawing/2014/main" id="{ECC8D2DD-FAD8-DE2F-D808-C021DABC2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992" y="2438400"/>
            <a:ext cx="3213101" cy="2743300"/>
          </a:xfrm>
          <a:prstGeom prst="rect">
            <a:avLst/>
          </a:prstGeom>
        </p:spPr>
      </p:pic>
      <p:sp>
        <p:nvSpPr>
          <p:cNvPr id="11" name="Right Arrow 10">
            <a:extLst>
              <a:ext uri="{FF2B5EF4-FFF2-40B4-BE49-F238E27FC236}">
                <a16:creationId xmlns:a16="http://schemas.microsoft.com/office/drawing/2014/main" id="{5777F83E-C12D-9ACD-0AB4-DAB9EBDEC11E}"/>
              </a:ext>
            </a:extLst>
          </p:cNvPr>
          <p:cNvSpPr/>
          <p:nvPr/>
        </p:nvSpPr>
        <p:spPr>
          <a:xfrm>
            <a:off x="4073525" y="3614608"/>
            <a:ext cx="879475" cy="3810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17323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276EA-7A65-514A-A9A0-AE07D3E0783D}"/>
              </a:ext>
            </a:extLst>
          </p:cNvPr>
          <p:cNvSpPr>
            <a:spLocks noGrp="1"/>
          </p:cNvSpPr>
          <p:nvPr>
            <p:ph type="title"/>
          </p:nvPr>
        </p:nvSpPr>
        <p:spPr/>
        <p:txBody>
          <a:bodyPr/>
          <a:lstStyle/>
          <a:p>
            <a:r>
              <a:rPr lang="en-US" dirty="0"/>
              <a:t>SRP: Example</a:t>
            </a:r>
          </a:p>
        </p:txBody>
      </p:sp>
      <p:pic>
        <p:nvPicPr>
          <p:cNvPr id="10" name="Picture 9">
            <a:extLst>
              <a:ext uri="{FF2B5EF4-FFF2-40B4-BE49-F238E27FC236}">
                <a16:creationId xmlns:a16="http://schemas.microsoft.com/office/drawing/2014/main" id="{A209EDDE-7E8D-0325-5229-69219F2235DE}"/>
              </a:ext>
            </a:extLst>
          </p:cNvPr>
          <p:cNvPicPr>
            <a:picLocks noChangeAspect="1"/>
          </p:cNvPicPr>
          <p:nvPr/>
        </p:nvPicPr>
        <p:blipFill rotWithShape="1">
          <a:blip r:embed="rId2">
            <a:extLst>
              <a:ext uri="{28A0092B-C50C-407E-A947-70E740481C1C}">
                <a14:useLocalDpi xmlns:a14="http://schemas.microsoft.com/office/drawing/2010/main" val="0"/>
              </a:ext>
            </a:extLst>
          </a:blip>
          <a:srcRect b="15182"/>
          <a:stretch/>
        </p:blipFill>
        <p:spPr>
          <a:xfrm>
            <a:off x="1143000" y="914400"/>
            <a:ext cx="5958132" cy="1707799"/>
          </a:xfrm>
          <a:prstGeom prst="rect">
            <a:avLst/>
          </a:prstGeom>
        </p:spPr>
      </p:pic>
      <p:pic>
        <p:nvPicPr>
          <p:cNvPr id="5" name="Content Placeholder 4">
            <a:extLst>
              <a:ext uri="{FF2B5EF4-FFF2-40B4-BE49-F238E27FC236}">
                <a16:creationId xmlns:a16="http://schemas.microsoft.com/office/drawing/2014/main" id="{5E683656-B8F4-43E2-0138-7703A1D741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6788" y="3907011"/>
            <a:ext cx="2747779" cy="2036589"/>
          </a:xfrm>
        </p:spPr>
      </p:pic>
      <p:pic>
        <p:nvPicPr>
          <p:cNvPr id="7" name="Picture 6">
            <a:extLst>
              <a:ext uri="{FF2B5EF4-FFF2-40B4-BE49-F238E27FC236}">
                <a16:creationId xmlns:a16="http://schemas.microsoft.com/office/drawing/2014/main" id="{6D0446A1-C961-E3EA-938A-14785E628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069" y="3907011"/>
            <a:ext cx="2692629" cy="2043803"/>
          </a:xfrm>
          <a:prstGeom prst="rect">
            <a:avLst/>
          </a:prstGeom>
        </p:spPr>
      </p:pic>
      <p:pic>
        <p:nvPicPr>
          <p:cNvPr id="11" name="Picture 10">
            <a:extLst>
              <a:ext uri="{FF2B5EF4-FFF2-40B4-BE49-F238E27FC236}">
                <a16:creationId xmlns:a16="http://schemas.microsoft.com/office/drawing/2014/main" id="{4ECAB5A9-CCEE-D9B6-27CE-6AE82131F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899798"/>
            <a:ext cx="2682490" cy="2043802"/>
          </a:xfrm>
          <a:prstGeom prst="rect">
            <a:avLst/>
          </a:prstGeom>
        </p:spPr>
      </p:pic>
      <p:pic>
        <p:nvPicPr>
          <p:cNvPr id="14" name="Picture 13">
            <a:extLst>
              <a:ext uri="{FF2B5EF4-FFF2-40B4-BE49-F238E27FC236}">
                <a16:creationId xmlns:a16="http://schemas.microsoft.com/office/drawing/2014/main" id="{5287B142-A998-A861-FD61-D26492CD5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788" y="2930521"/>
            <a:ext cx="3673110" cy="796578"/>
          </a:xfrm>
          <a:prstGeom prst="rect">
            <a:avLst/>
          </a:prstGeom>
        </p:spPr>
      </p:pic>
    </p:spTree>
    <p:extLst>
      <p:ext uri="{BB962C8B-B14F-4D97-AF65-F5344CB8AC3E}">
        <p14:creationId xmlns:p14="http://schemas.microsoft.com/office/powerpoint/2010/main" val="1783933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276EA-7A65-514A-A9A0-AE07D3E0783D}"/>
              </a:ext>
            </a:extLst>
          </p:cNvPr>
          <p:cNvSpPr>
            <a:spLocks noGrp="1"/>
          </p:cNvSpPr>
          <p:nvPr>
            <p:ph type="title"/>
          </p:nvPr>
        </p:nvSpPr>
        <p:spPr/>
        <p:txBody>
          <a:bodyPr/>
          <a:lstStyle/>
          <a:p>
            <a:r>
              <a:rPr lang="en-US" dirty="0"/>
              <a:t>SRP: Example</a:t>
            </a:r>
          </a:p>
        </p:txBody>
      </p:sp>
      <p:pic>
        <p:nvPicPr>
          <p:cNvPr id="9" name="Content Placeholder 8">
            <a:extLst>
              <a:ext uri="{FF2B5EF4-FFF2-40B4-BE49-F238E27FC236}">
                <a16:creationId xmlns:a16="http://schemas.microsoft.com/office/drawing/2014/main" id="{FAA32B41-FB7D-CEC7-37AE-941537A051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7478"/>
          <a:stretch/>
        </p:blipFill>
        <p:spPr>
          <a:xfrm>
            <a:off x="762000" y="2774598"/>
            <a:ext cx="3516313" cy="3496709"/>
          </a:xfrm>
        </p:spPr>
      </p:pic>
      <p:pic>
        <p:nvPicPr>
          <p:cNvPr id="10" name="Picture 9">
            <a:extLst>
              <a:ext uri="{FF2B5EF4-FFF2-40B4-BE49-F238E27FC236}">
                <a16:creationId xmlns:a16="http://schemas.microsoft.com/office/drawing/2014/main" id="{A209EDDE-7E8D-0325-5229-69219F2235DE}"/>
              </a:ext>
            </a:extLst>
          </p:cNvPr>
          <p:cNvPicPr>
            <a:picLocks noChangeAspect="1"/>
          </p:cNvPicPr>
          <p:nvPr/>
        </p:nvPicPr>
        <p:blipFill rotWithShape="1">
          <a:blip r:embed="rId3">
            <a:extLst>
              <a:ext uri="{28A0092B-C50C-407E-A947-70E740481C1C}">
                <a14:useLocalDpi xmlns:a14="http://schemas.microsoft.com/office/drawing/2010/main" val="0"/>
              </a:ext>
            </a:extLst>
          </a:blip>
          <a:srcRect b="15182"/>
          <a:stretch/>
        </p:blipFill>
        <p:spPr>
          <a:xfrm>
            <a:off x="1143000" y="914400"/>
            <a:ext cx="5958132" cy="1707799"/>
          </a:xfrm>
          <a:prstGeom prst="rect">
            <a:avLst/>
          </a:prstGeom>
        </p:spPr>
      </p:pic>
      <p:pic>
        <p:nvPicPr>
          <p:cNvPr id="12" name="Picture 11">
            <a:extLst>
              <a:ext uri="{FF2B5EF4-FFF2-40B4-BE49-F238E27FC236}">
                <a16:creationId xmlns:a16="http://schemas.microsoft.com/office/drawing/2014/main" id="{D476D7DF-2BEB-B2B1-18CB-EF40AD175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819400"/>
            <a:ext cx="4300538" cy="1600200"/>
          </a:xfrm>
          <a:prstGeom prst="rect">
            <a:avLst/>
          </a:prstGeom>
        </p:spPr>
      </p:pic>
    </p:spTree>
    <p:extLst>
      <p:ext uri="{BB962C8B-B14F-4D97-AF65-F5344CB8AC3E}">
        <p14:creationId xmlns:p14="http://schemas.microsoft.com/office/powerpoint/2010/main" val="1016981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2402-D904-B64A-AFFE-77A2150E66C9}"/>
              </a:ext>
            </a:extLst>
          </p:cNvPr>
          <p:cNvSpPr>
            <a:spLocks noGrp="1"/>
          </p:cNvSpPr>
          <p:nvPr>
            <p:ph type="title"/>
          </p:nvPr>
        </p:nvSpPr>
        <p:spPr/>
        <p:txBody>
          <a:bodyPr/>
          <a:lstStyle/>
          <a:p>
            <a:r>
              <a:rPr lang="en-US" dirty="0"/>
              <a:t>SRP: Conclusion</a:t>
            </a:r>
          </a:p>
        </p:txBody>
      </p:sp>
      <p:sp>
        <p:nvSpPr>
          <p:cNvPr id="3" name="Content Placeholder 2">
            <a:extLst>
              <a:ext uri="{FF2B5EF4-FFF2-40B4-BE49-F238E27FC236}">
                <a16:creationId xmlns:a16="http://schemas.microsoft.com/office/drawing/2014/main" id="{7F77F0EC-D458-C446-86A5-9BB502DD8FAE}"/>
              </a:ext>
            </a:extLst>
          </p:cNvPr>
          <p:cNvSpPr>
            <a:spLocks noGrp="1"/>
          </p:cNvSpPr>
          <p:nvPr>
            <p:ph idx="1"/>
          </p:nvPr>
        </p:nvSpPr>
        <p:spPr/>
        <p:txBody>
          <a:bodyPr/>
          <a:lstStyle/>
          <a:p>
            <a:r>
              <a:rPr lang="en-US" dirty="0"/>
              <a:t>The Single Responsibility Principle is about functions and classes—but it reappears in a different form at two more levels. At the level of components, it becomes the </a:t>
            </a:r>
            <a:r>
              <a:rPr lang="en-US" b="1" dirty="0"/>
              <a:t>Common Closure Principle</a:t>
            </a:r>
            <a:r>
              <a:rPr lang="en-US" dirty="0"/>
              <a:t>. At the architectural level, it becomes the </a:t>
            </a:r>
            <a:r>
              <a:rPr lang="en-US" b="1" dirty="0"/>
              <a:t>Axis of Change </a:t>
            </a:r>
            <a:r>
              <a:rPr lang="en-US" dirty="0"/>
              <a:t>responsible for the creation of Architectural Boundaries.</a:t>
            </a:r>
          </a:p>
        </p:txBody>
      </p:sp>
    </p:spTree>
    <p:extLst>
      <p:ext uri="{BB962C8B-B14F-4D97-AF65-F5344CB8AC3E}">
        <p14:creationId xmlns:p14="http://schemas.microsoft.com/office/powerpoint/2010/main" val="1638264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1630-A047-5B48-A980-3EAB8E416613}"/>
              </a:ext>
            </a:extLst>
          </p:cNvPr>
          <p:cNvSpPr>
            <a:spLocks noGrp="1"/>
          </p:cNvSpPr>
          <p:nvPr>
            <p:ph type="title"/>
          </p:nvPr>
        </p:nvSpPr>
        <p:spPr/>
        <p:txBody>
          <a:bodyPr/>
          <a:lstStyle/>
          <a:p>
            <a:r>
              <a:rPr lang="en-US" dirty="0"/>
              <a:t>SRP: Exercise 1</a:t>
            </a:r>
          </a:p>
        </p:txBody>
      </p:sp>
      <p:sp>
        <p:nvSpPr>
          <p:cNvPr id="3" name="Content Placeholder 2">
            <a:extLst>
              <a:ext uri="{FF2B5EF4-FFF2-40B4-BE49-F238E27FC236}">
                <a16:creationId xmlns:a16="http://schemas.microsoft.com/office/drawing/2014/main" id="{1CD8D467-1517-C14A-B27F-247543BD7C96}"/>
              </a:ext>
            </a:extLst>
          </p:cNvPr>
          <p:cNvSpPr>
            <a:spLocks noGrp="1"/>
          </p:cNvSpPr>
          <p:nvPr>
            <p:ph idx="1"/>
          </p:nvPr>
        </p:nvSpPr>
        <p:spPr>
          <a:xfrm>
            <a:off x="468313" y="990600"/>
            <a:ext cx="8229600" cy="876300"/>
          </a:xfrm>
        </p:spPr>
        <p:txBody>
          <a:bodyPr/>
          <a:lstStyle/>
          <a:p>
            <a:r>
              <a:rPr lang="en-US" sz="2400" dirty="0"/>
              <a:t>Each student gives 01 case of violation of SRP principle  and proposes a solution.</a:t>
            </a:r>
          </a:p>
        </p:txBody>
      </p:sp>
    </p:spTree>
    <p:extLst>
      <p:ext uri="{BB962C8B-B14F-4D97-AF65-F5344CB8AC3E}">
        <p14:creationId xmlns:p14="http://schemas.microsoft.com/office/powerpoint/2010/main" val="243336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1630-A047-5B48-A980-3EAB8E416613}"/>
              </a:ext>
            </a:extLst>
          </p:cNvPr>
          <p:cNvSpPr>
            <a:spLocks noGrp="1"/>
          </p:cNvSpPr>
          <p:nvPr>
            <p:ph type="title"/>
          </p:nvPr>
        </p:nvSpPr>
        <p:spPr/>
        <p:txBody>
          <a:bodyPr/>
          <a:lstStyle/>
          <a:p>
            <a:r>
              <a:rPr lang="en-US" dirty="0"/>
              <a:t>SRP: Exercise 2</a:t>
            </a:r>
          </a:p>
        </p:txBody>
      </p:sp>
      <p:sp>
        <p:nvSpPr>
          <p:cNvPr id="3" name="Content Placeholder 2">
            <a:extLst>
              <a:ext uri="{FF2B5EF4-FFF2-40B4-BE49-F238E27FC236}">
                <a16:creationId xmlns:a16="http://schemas.microsoft.com/office/drawing/2014/main" id="{1CD8D467-1517-C14A-B27F-247543BD7C96}"/>
              </a:ext>
            </a:extLst>
          </p:cNvPr>
          <p:cNvSpPr>
            <a:spLocks noGrp="1"/>
          </p:cNvSpPr>
          <p:nvPr>
            <p:ph idx="1"/>
          </p:nvPr>
        </p:nvSpPr>
        <p:spPr>
          <a:xfrm>
            <a:off x="468313" y="990600"/>
            <a:ext cx="8229600" cy="4800600"/>
          </a:xfrm>
        </p:spPr>
        <p:txBody>
          <a:bodyPr/>
          <a:lstStyle/>
          <a:p>
            <a:pPr marL="0" indent="0">
              <a:buNone/>
            </a:pPr>
            <a:r>
              <a:rPr lang="en-US" sz="2400" dirty="0"/>
              <a:t>Design &amp; implement the following context to satisfy SRP:</a:t>
            </a:r>
          </a:p>
          <a:p>
            <a:r>
              <a:rPr lang="en-US" sz="2000" dirty="0"/>
              <a:t>Let’s consider a hotel. This hotel has a hotel keeper. There are a lot of restaurants inside the hotel e.g. Vegetarian restaurants, Non-Vegetarian restaurants, and Omnivore restaurants. </a:t>
            </a:r>
          </a:p>
          <a:p>
            <a:pPr lvl="1"/>
            <a:r>
              <a:rPr lang="en-US" sz="2000" dirty="0"/>
              <a:t>You, as a client want access to different menus of different restaurants. You do not know what are the different menus they have. You just have access to a hotel keeper who knows his hotel well. </a:t>
            </a:r>
          </a:p>
          <a:p>
            <a:pPr lvl="1"/>
            <a:r>
              <a:rPr lang="en-US" sz="2000" dirty="0"/>
              <a:t>Whichever menu you want, you tell the hotel keeper and he takes it out of the respective restaurants and hands it over to you.</a:t>
            </a:r>
          </a:p>
        </p:txBody>
      </p:sp>
    </p:spTree>
    <p:extLst>
      <p:ext uri="{BB962C8B-B14F-4D97-AF65-F5344CB8AC3E}">
        <p14:creationId xmlns:p14="http://schemas.microsoft.com/office/powerpoint/2010/main" val="87222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850A-4280-9246-BDFF-E5EF8F089E97}"/>
              </a:ext>
            </a:extLst>
          </p:cNvPr>
          <p:cNvSpPr>
            <a:spLocks noGrp="1"/>
          </p:cNvSpPr>
          <p:nvPr>
            <p:ph type="title"/>
          </p:nvPr>
        </p:nvSpPr>
        <p:spPr/>
        <p:txBody>
          <a:bodyPr/>
          <a:lstStyle/>
          <a:p>
            <a:r>
              <a:rPr lang="en-US" dirty="0"/>
              <a:t>CHAPTER 2. SOLID Principles</a:t>
            </a:r>
          </a:p>
        </p:txBody>
      </p:sp>
      <p:sp>
        <p:nvSpPr>
          <p:cNvPr id="3" name="Content Placeholder 2">
            <a:extLst>
              <a:ext uri="{FF2B5EF4-FFF2-40B4-BE49-F238E27FC236}">
                <a16:creationId xmlns:a16="http://schemas.microsoft.com/office/drawing/2014/main" id="{28424A69-5A58-6F43-A04B-E74B38B854CA}"/>
              </a:ext>
            </a:extLst>
          </p:cNvPr>
          <p:cNvSpPr>
            <a:spLocks noGrp="1"/>
          </p:cNvSpPr>
          <p:nvPr>
            <p:ph idx="1"/>
          </p:nvPr>
        </p:nvSpPr>
        <p:spPr/>
        <p:txBody>
          <a:bodyPr/>
          <a:lstStyle/>
          <a:p>
            <a:pPr marL="0" indent="0">
              <a:buNone/>
            </a:pPr>
            <a:r>
              <a:rPr lang="vi-VN" sz="3600" dirty="0"/>
              <a:t>2.1. </a:t>
            </a:r>
            <a:r>
              <a:rPr lang="vi-VN" sz="3600" b="1" dirty="0"/>
              <a:t>S</a:t>
            </a:r>
            <a:r>
              <a:rPr lang="vi-VN" sz="3600" dirty="0"/>
              <a:t>ingle Responsibility Principle</a:t>
            </a:r>
          </a:p>
          <a:p>
            <a:pPr marL="0" indent="0" algn="l">
              <a:buNone/>
            </a:pPr>
            <a:r>
              <a:rPr lang="vi-VN" sz="3600" dirty="0">
                <a:solidFill>
                  <a:srgbClr val="FF0000"/>
                </a:solidFill>
              </a:rPr>
              <a:t>2.2. </a:t>
            </a:r>
            <a:r>
              <a:rPr lang="vi-VN" sz="3600" b="1" dirty="0">
                <a:solidFill>
                  <a:srgbClr val="FF0000"/>
                </a:solidFill>
              </a:rPr>
              <a:t>O</a:t>
            </a:r>
            <a:r>
              <a:rPr lang="vi-VN" sz="3600" dirty="0">
                <a:solidFill>
                  <a:srgbClr val="FF0000"/>
                </a:solidFill>
              </a:rPr>
              <a:t>pen-Closed Principle</a:t>
            </a:r>
            <a:br>
              <a:rPr lang="vi-VN" sz="3600" dirty="0"/>
            </a:br>
            <a:r>
              <a:rPr lang="vi-VN" sz="3600" dirty="0"/>
              <a:t>2.3. </a:t>
            </a:r>
            <a:r>
              <a:rPr lang="vi-VN" sz="3600" b="1" dirty="0"/>
              <a:t>L</a:t>
            </a:r>
            <a:r>
              <a:rPr lang="vi-VN" sz="3600" dirty="0"/>
              <a:t>iskov </a:t>
            </a:r>
            <a:r>
              <a:rPr lang="en-US" sz="3600" dirty="0"/>
              <a:t>Substitution</a:t>
            </a:r>
            <a:r>
              <a:rPr lang="vi-VN" sz="3600" dirty="0"/>
              <a:t> Principle </a:t>
            </a:r>
            <a:br>
              <a:rPr lang="vi-VN" sz="3600" dirty="0"/>
            </a:br>
            <a:r>
              <a:rPr lang="vi-VN" sz="3600" dirty="0"/>
              <a:t>2.4. </a:t>
            </a:r>
            <a:r>
              <a:rPr lang="en-US" sz="3600" b="1" dirty="0"/>
              <a:t>I</a:t>
            </a:r>
            <a:r>
              <a:rPr lang="en-US" sz="3600" dirty="0"/>
              <a:t>nterface Segregation Principle</a:t>
            </a:r>
            <a:endParaRPr lang="vi-VN" sz="3600" dirty="0"/>
          </a:p>
          <a:p>
            <a:pPr marL="0" indent="0">
              <a:buNone/>
            </a:pPr>
            <a:r>
              <a:rPr lang="vi-VN" sz="3600" dirty="0"/>
              <a:t>2.5. </a:t>
            </a:r>
            <a:r>
              <a:rPr lang="en-US" sz="3600" b="1" dirty="0"/>
              <a:t>D</a:t>
            </a:r>
            <a:r>
              <a:rPr lang="en-US" sz="3600" dirty="0"/>
              <a:t>ependency Inversion Principle</a:t>
            </a:r>
            <a:r>
              <a:rPr lang="en-US" sz="3600" dirty="0">
                <a:solidFill>
                  <a:srgbClr val="3333FF"/>
                </a:solidFill>
              </a:rPr>
              <a:t> </a:t>
            </a:r>
            <a:endParaRPr lang="vi-VN" sz="3600" dirty="0"/>
          </a:p>
          <a:p>
            <a:endParaRPr lang="en-US" dirty="0"/>
          </a:p>
        </p:txBody>
      </p:sp>
    </p:spTree>
    <p:extLst>
      <p:ext uri="{BB962C8B-B14F-4D97-AF65-F5344CB8AC3E}">
        <p14:creationId xmlns:p14="http://schemas.microsoft.com/office/powerpoint/2010/main" val="1755805374"/>
      </p:ext>
    </p:extLst>
  </p:cSld>
  <p:clrMapOvr>
    <a:masterClrMapping/>
  </p:clrMapOvr>
  <mc:AlternateContent xmlns:mc="http://schemas.openxmlformats.org/markup-compatibility/2006" xmlns:p14="http://schemas.microsoft.com/office/powerpoint/2010/main">
    <mc:Choice Requires="p14">
      <p:transition spd="slow" p14:dur="2000" advTm="14991"/>
    </mc:Choice>
    <mc:Fallback xmlns="">
      <p:transition spd="slow" advTm="14991"/>
    </mc:Fallback>
  </mc:AlternateContent>
  <p:extLst>
    <p:ext uri="{E180D4A7-C9FB-4DFB-919C-405C955672EB}">
      <p14:showEvtLst xmlns:p14="http://schemas.microsoft.com/office/powerpoint/2010/main">
        <p14:playEvt time="7" objId="4"/>
        <p14:stopEvt time="12642" objId="4"/>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667C0-D976-5D44-95F0-40508F12CE28}"/>
              </a:ext>
            </a:extLst>
          </p:cNvPr>
          <p:cNvSpPr>
            <a:spLocks noGrp="1"/>
          </p:cNvSpPr>
          <p:nvPr>
            <p:ph type="title"/>
          </p:nvPr>
        </p:nvSpPr>
        <p:spPr/>
        <p:txBody>
          <a:bodyPr/>
          <a:lstStyle/>
          <a:p>
            <a:r>
              <a:rPr lang="en-US" dirty="0"/>
              <a:t>OCP: The Open-Closed Principle </a:t>
            </a:r>
          </a:p>
        </p:txBody>
      </p:sp>
      <p:sp>
        <p:nvSpPr>
          <p:cNvPr id="3" name="Content Placeholder 2">
            <a:extLst>
              <a:ext uri="{FF2B5EF4-FFF2-40B4-BE49-F238E27FC236}">
                <a16:creationId xmlns:a16="http://schemas.microsoft.com/office/drawing/2014/main" id="{CA66B5E8-A254-8C4B-B032-109C02D8A38A}"/>
              </a:ext>
            </a:extLst>
          </p:cNvPr>
          <p:cNvSpPr>
            <a:spLocks noGrp="1"/>
          </p:cNvSpPr>
          <p:nvPr>
            <p:ph idx="1"/>
          </p:nvPr>
        </p:nvSpPr>
        <p:spPr/>
        <p:txBody>
          <a:bodyPr/>
          <a:lstStyle/>
          <a:p>
            <a:pPr marL="0" indent="0">
              <a:buNone/>
            </a:pPr>
            <a:r>
              <a:rPr lang="en-US" dirty="0"/>
              <a:t>The Open  Closed Principle (OCP) was coined in 1988 by Bertrand Meyer. It says: </a:t>
            </a:r>
          </a:p>
          <a:p>
            <a:r>
              <a:rPr lang="en-US" i="1" dirty="0"/>
              <a:t>A software artifact should be open for extension but closed for modification. </a:t>
            </a:r>
            <a:endParaRPr lang="en-US" dirty="0"/>
          </a:p>
          <a:p>
            <a:pPr marL="0" indent="0">
              <a:buNone/>
            </a:pPr>
            <a:endParaRPr lang="en-US" dirty="0"/>
          </a:p>
        </p:txBody>
      </p:sp>
      <p:pic>
        <p:nvPicPr>
          <p:cNvPr id="4" name="Picture 3">
            <a:extLst>
              <a:ext uri="{FF2B5EF4-FFF2-40B4-BE49-F238E27FC236}">
                <a16:creationId xmlns:a16="http://schemas.microsoft.com/office/drawing/2014/main" id="{E35C387B-9F3D-D673-8393-E45368DC9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2966743"/>
            <a:ext cx="4648200" cy="3167357"/>
          </a:xfrm>
          <a:prstGeom prst="rect">
            <a:avLst/>
          </a:prstGeom>
        </p:spPr>
      </p:pic>
    </p:spTree>
    <p:custDataLst>
      <p:tags r:id="rId1"/>
    </p:custDataLst>
    <p:extLst>
      <p:ext uri="{BB962C8B-B14F-4D97-AF65-F5344CB8AC3E}">
        <p14:creationId xmlns:p14="http://schemas.microsoft.com/office/powerpoint/2010/main" val="3137448687"/>
      </p:ext>
    </p:extLst>
  </p:cSld>
  <p:clrMapOvr>
    <a:masterClrMapping/>
  </p:clrMapOvr>
  <mc:AlternateContent xmlns:mc="http://schemas.openxmlformats.org/markup-compatibility/2006" xmlns:p14="http://schemas.microsoft.com/office/powerpoint/2010/main">
    <mc:Choice Requires="p14">
      <p:transition spd="slow" p14:dur="2000" advTm="39175"/>
    </mc:Choice>
    <mc:Fallback xmlns="">
      <p:transition spd="slow" advTm="39175"/>
    </mc:Fallback>
  </mc:AlternateContent>
  <p:extLst>
    <p:ext uri="{E180D4A7-C9FB-4DFB-919C-405C955672EB}">
      <p14:showEvtLst xmlns:p14="http://schemas.microsoft.com/office/powerpoint/2010/main">
        <p14:playEvt time="3965" objId="5"/>
        <p14:stopEvt time="30314" objId="5"/>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667C0-D976-5D44-95F0-40508F12CE28}"/>
              </a:ext>
            </a:extLst>
          </p:cNvPr>
          <p:cNvSpPr>
            <a:spLocks noGrp="1"/>
          </p:cNvSpPr>
          <p:nvPr>
            <p:ph type="title"/>
          </p:nvPr>
        </p:nvSpPr>
        <p:spPr/>
        <p:txBody>
          <a:bodyPr/>
          <a:lstStyle/>
          <a:p>
            <a:r>
              <a:rPr lang="en-US" dirty="0"/>
              <a:t>OCP: The Open-Closed Principle </a:t>
            </a:r>
          </a:p>
        </p:txBody>
      </p:sp>
      <p:sp>
        <p:nvSpPr>
          <p:cNvPr id="3" name="Content Placeholder 2">
            <a:extLst>
              <a:ext uri="{FF2B5EF4-FFF2-40B4-BE49-F238E27FC236}">
                <a16:creationId xmlns:a16="http://schemas.microsoft.com/office/drawing/2014/main" id="{CA66B5E8-A254-8C4B-B032-109C02D8A38A}"/>
              </a:ext>
            </a:extLst>
          </p:cNvPr>
          <p:cNvSpPr>
            <a:spLocks noGrp="1"/>
          </p:cNvSpPr>
          <p:nvPr>
            <p:ph idx="1"/>
          </p:nvPr>
        </p:nvSpPr>
        <p:spPr/>
        <p:txBody>
          <a:bodyPr/>
          <a:lstStyle/>
          <a:p>
            <a:pPr marL="0" indent="0">
              <a:buNone/>
            </a:pPr>
            <a:r>
              <a:rPr lang="en-US" dirty="0"/>
              <a:t>Most students of software design recognize the OCP as a principle that guides them in the design of classes and modules. But the principle takes on even greater significance when we consider the level of architectural components.</a:t>
            </a:r>
          </a:p>
        </p:txBody>
      </p:sp>
      <p:pic>
        <p:nvPicPr>
          <p:cNvPr id="4" name="Picture 3">
            <a:extLst>
              <a:ext uri="{FF2B5EF4-FFF2-40B4-BE49-F238E27FC236}">
                <a16:creationId xmlns:a16="http://schemas.microsoft.com/office/drawing/2014/main" id="{60635952-25C1-7F59-79D4-46CA4DE110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3226362"/>
            <a:ext cx="4267200" cy="2907738"/>
          </a:xfrm>
          <a:prstGeom prst="rect">
            <a:avLst/>
          </a:prstGeom>
        </p:spPr>
      </p:pic>
    </p:spTree>
    <p:custDataLst>
      <p:tags r:id="rId1"/>
    </p:custDataLst>
    <p:extLst>
      <p:ext uri="{BB962C8B-B14F-4D97-AF65-F5344CB8AC3E}">
        <p14:creationId xmlns:p14="http://schemas.microsoft.com/office/powerpoint/2010/main" val="3241970796"/>
      </p:ext>
    </p:extLst>
  </p:cSld>
  <p:clrMapOvr>
    <a:masterClrMapping/>
  </p:clrMapOvr>
  <mc:AlternateContent xmlns:mc="http://schemas.openxmlformats.org/markup-compatibility/2006" xmlns:p14="http://schemas.microsoft.com/office/powerpoint/2010/main">
    <mc:Choice Requires="p14">
      <p:transition spd="slow" p14:dur="2000" advTm="34347"/>
    </mc:Choice>
    <mc:Fallback xmlns="">
      <p:transition spd="slow" advTm="34347"/>
    </mc:Fallback>
  </mc:AlternateContent>
  <p:extLst>
    <p:ext uri="{E180D4A7-C9FB-4DFB-919C-405C955672EB}">
      <p14:showEvtLst xmlns:p14="http://schemas.microsoft.com/office/powerpoint/2010/main">
        <p14:playEvt time="1142" objId="5"/>
        <p14:stopEvt time="30781" objId="5"/>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D297-4656-1440-90BE-0058536B4A1C}"/>
              </a:ext>
            </a:extLst>
          </p:cNvPr>
          <p:cNvSpPr>
            <a:spLocks noGrp="1"/>
          </p:cNvSpPr>
          <p:nvPr>
            <p:ph type="title"/>
          </p:nvPr>
        </p:nvSpPr>
        <p:spPr/>
        <p:txBody>
          <a:bodyPr/>
          <a:lstStyle/>
          <a:p>
            <a:r>
              <a:rPr lang="en-US" dirty="0"/>
              <a:t>OCP: Case-study</a:t>
            </a:r>
          </a:p>
        </p:txBody>
      </p:sp>
      <p:sp>
        <p:nvSpPr>
          <p:cNvPr id="3" name="Content Placeholder 2">
            <a:extLst>
              <a:ext uri="{FF2B5EF4-FFF2-40B4-BE49-F238E27FC236}">
                <a16:creationId xmlns:a16="http://schemas.microsoft.com/office/drawing/2014/main" id="{35D6C4BC-E53A-724D-8DA4-FA7CE789B5CF}"/>
              </a:ext>
            </a:extLst>
          </p:cNvPr>
          <p:cNvSpPr>
            <a:spLocks noGrp="1"/>
          </p:cNvSpPr>
          <p:nvPr>
            <p:ph idx="1"/>
          </p:nvPr>
        </p:nvSpPr>
        <p:spPr/>
        <p:txBody>
          <a:bodyPr/>
          <a:lstStyle/>
          <a:p>
            <a:r>
              <a:rPr lang="en-US" dirty="0"/>
              <a:t>We have a system that displays a financial summary on a web page. The data on the page is scrollable, and negative numbers are rendered in red. </a:t>
            </a:r>
          </a:p>
          <a:p>
            <a:r>
              <a:rPr lang="en-US" dirty="0"/>
              <a:t>The stakeholders ask that this same information be turned into a report to be printed on a black-and-white printer. The report should be properly paginated, with appropriate page headers, page footers, and column labels. Negative numbers should be surrounded by parentheses. </a:t>
            </a:r>
          </a:p>
          <a:p>
            <a:endParaRPr lang="en-US" dirty="0"/>
          </a:p>
        </p:txBody>
      </p:sp>
    </p:spTree>
    <p:custDataLst>
      <p:tags r:id="rId1"/>
    </p:custDataLst>
    <p:extLst>
      <p:ext uri="{BB962C8B-B14F-4D97-AF65-F5344CB8AC3E}">
        <p14:creationId xmlns:p14="http://schemas.microsoft.com/office/powerpoint/2010/main" val="195780177"/>
      </p:ext>
    </p:extLst>
  </p:cSld>
  <p:clrMapOvr>
    <a:masterClrMapping/>
  </p:clrMapOvr>
  <mc:AlternateContent xmlns:mc="http://schemas.openxmlformats.org/markup-compatibility/2006" xmlns:p14="http://schemas.microsoft.com/office/powerpoint/2010/main">
    <mc:Choice Requires="p14">
      <p:transition spd="slow" p14:dur="2000" advTm="45760"/>
    </mc:Choice>
    <mc:Fallback xmlns="">
      <p:transition spd="slow" advTm="45760"/>
    </mc:Fallback>
  </mc:AlternateContent>
  <p:extLst>
    <p:ext uri="{E180D4A7-C9FB-4DFB-919C-405C955672EB}">
      <p14:showEvtLst xmlns:p14="http://schemas.microsoft.com/office/powerpoint/2010/main">
        <p14:playEvt time="1341" objId="4"/>
        <p14:stopEvt time="32230"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850A-4280-9246-BDFF-E5EF8F089E97}"/>
              </a:ext>
            </a:extLst>
          </p:cNvPr>
          <p:cNvSpPr>
            <a:spLocks noGrp="1"/>
          </p:cNvSpPr>
          <p:nvPr>
            <p:ph type="title"/>
          </p:nvPr>
        </p:nvSpPr>
        <p:spPr/>
        <p:txBody>
          <a:bodyPr/>
          <a:lstStyle/>
          <a:p>
            <a:r>
              <a:rPr lang="en-US" dirty="0"/>
              <a:t>CHAPTER 2. SOLID Principles</a:t>
            </a:r>
          </a:p>
        </p:txBody>
      </p:sp>
      <p:sp>
        <p:nvSpPr>
          <p:cNvPr id="3" name="Content Placeholder 2">
            <a:extLst>
              <a:ext uri="{FF2B5EF4-FFF2-40B4-BE49-F238E27FC236}">
                <a16:creationId xmlns:a16="http://schemas.microsoft.com/office/drawing/2014/main" id="{28424A69-5A58-6F43-A04B-E74B38B854CA}"/>
              </a:ext>
            </a:extLst>
          </p:cNvPr>
          <p:cNvSpPr>
            <a:spLocks noGrp="1"/>
          </p:cNvSpPr>
          <p:nvPr>
            <p:ph idx="1"/>
          </p:nvPr>
        </p:nvSpPr>
        <p:spPr/>
        <p:txBody>
          <a:bodyPr/>
          <a:lstStyle/>
          <a:p>
            <a:pPr marL="0" indent="0">
              <a:buNone/>
            </a:pPr>
            <a:r>
              <a:rPr lang="vi-VN" sz="3600" dirty="0">
                <a:solidFill>
                  <a:srgbClr val="FF0000"/>
                </a:solidFill>
              </a:rPr>
              <a:t>2.1. </a:t>
            </a:r>
            <a:r>
              <a:rPr lang="vi-VN" sz="3600" b="1" dirty="0">
                <a:solidFill>
                  <a:srgbClr val="FF0000"/>
                </a:solidFill>
              </a:rPr>
              <a:t>S</a:t>
            </a:r>
            <a:r>
              <a:rPr lang="vi-VN" sz="3600" dirty="0">
                <a:solidFill>
                  <a:srgbClr val="FF0000"/>
                </a:solidFill>
              </a:rPr>
              <a:t>ingle Responsibility Principle</a:t>
            </a:r>
          </a:p>
          <a:p>
            <a:pPr marL="0" indent="0" algn="l">
              <a:buNone/>
            </a:pPr>
            <a:r>
              <a:rPr lang="vi-VN" sz="3600" dirty="0"/>
              <a:t>2.2. </a:t>
            </a:r>
            <a:r>
              <a:rPr lang="vi-VN" sz="3600" b="1" dirty="0"/>
              <a:t>O</a:t>
            </a:r>
            <a:r>
              <a:rPr lang="vi-VN" sz="3600" dirty="0"/>
              <a:t>pen-Closed Principle</a:t>
            </a:r>
            <a:br>
              <a:rPr lang="vi-VN" sz="3600" dirty="0"/>
            </a:br>
            <a:r>
              <a:rPr lang="vi-VN" sz="3600" dirty="0"/>
              <a:t>2.3. </a:t>
            </a:r>
            <a:r>
              <a:rPr lang="vi-VN" sz="3600" b="1" dirty="0"/>
              <a:t>L</a:t>
            </a:r>
            <a:r>
              <a:rPr lang="vi-VN" sz="3600" dirty="0"/>
              <a:t>iskov </a:t>
            </a:r>
            <a:r>
              <a:rPr lang="en-US" sz="3600" dirty="0"/>
              <a:t>Substitution</a:t>
            </a:r>
            <a:r>
              <a:rPr lang="vi-VN" sz="3600" dirty="0"/>
              <a:t> Principle </a:t>
            </a:r>
            <a:br>
              <a:rPr lang="vi-VN" sz="3600" dirty="0"/>
            </a:br>
            <a:r>
              <a:rPr lang="vi-VN" sz="3600" dirty="0"/>
              <a:t>2.4. </a:t>
            </a:r>
            <a:r>
              <a:rPr lang="en-US" sz="3600" b="1" dirty="0"/>
              <a:t>I</a:t>
            </a:r>
            <a:r>
              <a:rPr lang="en-US" sz="3600" dirty="0"/>
              <a:t>nterface Segregation Principle</a:t>
            </a:r>
            <a:endParaRPr lang="vi-VN" sz="3600" dirty="0"/>
          </a:p>
          <a:p>
            <a:pPr marL="0" indent="0">
              <a:buNone/>
            </a:pPr>
            <a:r>
              <a:rPr lang="vi-VN" sz="3600" dirty="0"/>
              <a:t>2.5. </a:t>
            </a:r>
            <a:r>
              <a:rPr lang="en-US" sz="3600" b="1" dirty="0"/>
              <a:t>D</a:t>
            </a:r>
            <a:r>
              <a:rPr lang="en-US" sz="3600" dirty="0"/>
              <a:t>ependency Inversion Principle</a:t>
            </a:r>
            <a:r>
              <a:rPr lang="en-US" sz="3600" dirty="0">
                <a:solidFill>
                  <a:srgbClr val="3333FF"/>
                </a:solidFill>
              </a:rPr>
              <a:t> </a:t>
            </a:r>
            <a:endParaRPr lang="vi-VN" sz="3600" dirty="0"/>
          </a:p>
          <a:p>
            <a:endParaRPr lang="en-US" dirty="0"/>
          </a:p>
        </p:txBody>
      </p:sp>
    </p:spTree>
    <p:extLst>
      <p:ext uri="{BB962C8B-B14F-4D97-AF65-F5344CB8AC3E}">
        <p14:creationId xmlns:p14="http://schemas.microsoft.com/office/powerpoint/2010/main" val="2595157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D297-4656-1440-90BE-0058536B4A1C}"/>
              </a:ext>
            </a:extLst>
          </p:cNvPr>
          <p:cNvSpPr>
            <a:spLocks noGrp="1"/>
          </p:cNvSpPr>
          <p:nvPr>
            <p:ph type="title"/>
          </p:nvPr>
        </p:nvSpPr>
        <p:spPr/>
        <p:txBody>
          <a:bodyPr/>
          <a:lstStyle/>
          <a:p>
            <a:r>
              <a:rPr lang="en-US" dirty="0"/>
              <a:t>OCP: Case-study</a:t>
            </a:r>
          </a:p>
        </p:txBody>
      </p:sp>
      <p:sp>
        <p:nvSpPr>
          <p:cNvPr id="3" name="Content Placeholder 2">
            <a:extLst>
              <a:ext uri="{FF2B5EF4-FFF2-40B4-BE49-F238E27FC236}">
                <a16:creationId xmlns:a16="http://schemas.microsoft.com/office/drawing/2014/main" id="{35D6C4BC-E53A-724D-8DA4-FA7CE789B5CF}"/>
              </a:ext>
            </a:extLst>
          </p:cNvPr>
          <p:cNvSpPr>
            <a:spLocks noGrp="1"/>
          </p:cNvSpPr>
          <p:nvPr>
            <p:ph idx="1"/>
          </p:nvPr>
        </p:nvSpPr>
        <p:spPr/>
        <p:txBody>
          <a:bodyPr/>
          <a:lstStyle/>
          <a:p>
            <a:r>
              <a:rPr lang="en-US" dirty="0"/>
              <a:t>We have a system that displays a financial summary on a web page. The data on the page is scrollable, and negative numbers are rendered in red. </a:t>
            </a:r>
          </a:p>
          <a:p>
            <a:r>
              <a:rPr lang="en-US" dirty="0"/>
              <a:t>The stakeholders ask that this same information be turned into a report to be printed on a black-and-white printer. The report should be properly paginated, with appropriate page headers, page footers, and column labels. Negative numbers should be surrounded by parentheses. </a:t>
            </a:r>
          </a:p>
          <a:p>
            <a:r>
              <a:rPr lang="en-GB" dirty="0">
                <a:solidFill>
                  <a:srgbClr val="FF3300"/>
                </a:solidFill>
                <a:effectLst/>
                <a:latin typeface="SabonMTPro"/>
              </a:rPr>
              <a:t>Clearly, some new code must be written. </a:t>
            </a:r>
            <a:r>
              <a:rPr lang="en-GB" dirty="0">
                <a:solidFill>
                  <a:srgbClr val="FF3300"/>
                </a:solidFill>
                <a:latin typeface="SabonMTPro"/>
              </a:rPr>
              <a:t>But h</a:t>
            </a:r>
            <a:r>
              <a:rPr lang="en-GB" dirty="0">
                <a:solidFill>
                  <a:srgbClr val="FF3300"/>
                </a:solidFill>
                <a:effectLst/>
                <a:latin typeface="SabonMTPro"/>
              </a:rPr>
              <a:t>ow much old code will have to change? </a:t>
            </a:r>
            <a:endParaRPr lang="en-GB" dirty="0">
              <a:solidFill>
                <a:srgbClr val="FF3300"/>
              </a:solidFill>
            </a:endParaRPr>
          </a:p>
          <a:p>
            <a:endParaRPr lang="en-US" dirty="0"/>
          </a:p>
          <a:p>
            <a:endParaRPr lang="en-US" dirty="0"/>
          </a:p>
        </p:txBody>
      </p:sp>
    </p:spTree>
    <p:custDataLst>
      <p:tags r:id="rId1"/>
    </p:custDataLst>
    <p:extLst>
      <p:ext uri="{BB962C8B-B14F-4D97-AF65-F5344CB8AC3E}">
        <p14:creationId xmlns:p14="http://schemas.microsoft.com/office/powerpoint/2010/main" val="2645718016"/>
      </p:ext>
    </p:extLst>
  </p:cSld>
  <p:clrMapOvr>
    <a:masterClrMapping/>
  </p:clrMapOvr>
  <mc:AlternateContent xmlns:mc="http://schemas.openxmlformats.org/markup-compatibility/2006" xmlns:p14="http://schemas.microsoft.com/office/powerpoint/2010/main">
    <mc:Choice Requires="p14">
      <p:transition spd="slow" p14:dur="2000" advTm="19360"/>
    </mc:Choice>
    <mc:Fallback xmlns="">
      <p:transition spd="slow" advTm="19360"/>
    </mc:Fallback>
  </mc:AlternateContent>
  <p:extLst>
    <p:ext uri="{E180D4A7-C9FB-4DFB-919C-405C955672EB}">
      <p14:showEvtLst xmlns:p14="http://schemas.microsoft.com/office/powerpoint/2010/main">
        <p14:playEvt time="1772" objId="4"/>
        <p14:stopEvt time="8375" objId="4"/>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D297-4656-1440-90BE-0058536B4A1C}"/>
              </a:ext>
            </a:extLst>
          </p:cNvPr>
          <p:cNvSpPr>
            <a:spLocks noGrp="1"/>
          </p:cNvSpPr>
          <p:nvPr>
            <p:ph type="title"/>
          </p:nvPr>
        </p:nvSpPr>
        <p:spPr/>
        <p:txBody>
          <a:bodyPr/>
          <a:lstStyle/>
          <a:p>
            <a:r>
              <a:rPr lang="en-US" dirty="0"/>
              <a:t>OCP: Case-study</a:t>
            </a:r>
          </a:p>
        </p:txBody>
      </p:sp>
      <p:sp>
        <p:nvSpPr>
          <p:cNvPr id="3" name="Content Placeholder 2">
            <a:extLst>
              <a:ext uri="{FF2B5EF4-FFF2-40B4-BE49-F238E27FC236}">
                <a16:creationId xmlns:a16="http://schemas.microsoft.com/office/drawing/2014/main" id="{35D6C4BC-E53A-724D-8DA4-FA7CE789B5CF}"/>
              </a:ext>
            </a:extLst>
          </p:cNvPr>
          <p:cNvSpPr>
            <a:spLocks noGrp="1"/>
          </p:cNvSpPr>
          <p:nvPr>
            <p:ph idx="1"/>
          </p:nvPr>
        </p:nvSpPr>
        <p:spPr/>
        <p:txBody>
          <a:bodyPr/>
          <a:lstStyle/>
          <a:p>
            <a:r>
              <a:rPr lang="en-GB" dirty="0">
                <a:solidFill>
                  <a:srgbClr val="FF3300"/>
                </a:solidFill>
                <a:effectLst/>
                <a:latin typeface="SabonMTPro"/>
              </a:rPr>
              <a:t>Clearly, some new code must be written. </a:t>
            </a:r>
            <a:r>
              <a:rPr lang="en-GB" dirty="0">
                <a:solidFill>
                  <a:srgbClr val="FF3300"/>
                </a:solidFill>
                <a:latin typeface="SabonMTPro"/>
              </a:rPr>
              <a:t>But h</a:t>
            </a:r>
            <a:r>
              <a:rPr lang="en-GB" dirty="0">
                <a:solidFill>
                  <a:srgbClr val="FF3300"/>
                </a:solidFill>
                <a:effectLst/>
                <a:latin typeface="SabonMTPro"/>
              </a:rPr>
              <a:t>ow much old code will have to change? </a:t>
            </a:r>
          </a:p>
          <a:p>
            <a:r>
              <a:rPr lang="en-US" dirty="0"/>
              <a:t>A good software architecture would reduce the amount of changed code to the barest minimum. Ideally, </a:t>
            </a:r>
            <a:r>
              <a:rPr lang="en-US" b="1" dirty="0">
                <a:solidFill>
                  <a:srgbClr val="FF0000"/>
                </a:solidFill>
              </a:rPr>
              <a:t>zero</a:t>
            </a:r>
            <a:r>
              <a:rPr lang="en-US" dirty="0"/>
              <a:t>.</a:t>
            </a:r>
          </a:p>
          <a:p>
            <a:r>
              <a:rPr lang="en-US" dirty="0"/>
              <a:t> How? By properly separating the things that change for different reasons (the Single Responsibility Principle), and then organizing the dependencies between those things properly (the Dependency Inversion Principle).</a:t>
            </a:r>
          </a:p>
          <a:p>
            <a:endParaRPr lang="en-GB" dirty="0">
              <a:solidFill>
                <a:srgbClr val="FF3300"/>
              </a:solidFill>
            </a:endParaRPr>
          </a:p>
          <a:p>
            <a:endParaRPr lang="en-US" dirty="0"/>
          </a:p>
          <a:p>
            <a:endParaRPr lang="en-US" dirty="0"/>
          </a:p>
        </p:txBody>
      </p:sp>
    </p:spTree>
    <p:custDataLst>
      <p:tags r:id="rId1"/>
    </p:custDataLst>
    <p:extLst>
      <p:ext uri="{BB962C8B-B14F-4D97-AF65-F5344CB8AC3E}">
        <p14:creationId xmlns:p14="http://schemas.microsoft.com/office/powerpoint/2010/main" val="3054140164"/>
      </p:ext>
    </p:extLst>
  </p:cSld>
  <p:clrMapOvr>
    <a:masterClrMapping/>
  </p:clrMapOvr>
  <mc:AlternateContent xmlns:mc="http://schemas.openxmlformats.org/markup-compatibility/2006" xmlns:p14="http://schemas.microsoft.com/office/powerpoint/2010/main">
    <mc:Choice Requires="p14">
      <p:transition spd="slow" p14:dur="2000" advTm="30211"/>
    </mc:Choice>
    <mc:Fallback xmlns="">
      <p:transition spd="slow" advTm="30211"/>
    </mc:Fallback>
  </mc:AlternateContent>
  <p:extLst>
    <p:ext uri="{E180D4A7-C9FB-4DFB-919C-405C955672EB}">
      <p14:showEvtLst xmlns:p14="http://schemas.microsoft.com/office/powerpoint/2010/main">
        <p14:playEvt time="2462" objId="5"/>
        <p14:stopEvt time="22741" objId="5"/>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88D-8F1C-E644-8C48-C59AC6A73AF8}"/>
              </a:ext>
            </a:extLst>
          </p:cNvPr>
          <p:cNvSpPr>
            <a:spLocks noGrp="1"/>
          </p:cNvSpPr>
          <p:nvPr>
            <p:ph type="title"/>
          </p:nvPr>
        </p:nvSpPr>
        <p:spPr/>
        <p:txBody>
          <a:bodyPr/>
          <a:lstStyle/>
          <a:p>
            <a:r>
              <a:rPr lang="en-US" dirty="0"/>
              <a:t>OCP: Case-study</a:t>
            </a:r>
          </a:p>
        </p:txBody>
      </p:sp>
      <p:pic>
        <p:nvPicPr>
          <p:cNvPr id="5" name="Content Placeholder 4">
            <a:extLst>
              <a:ext uri="{FF2B5EF4-FFF2-40B4-BE49-F238E27FC236}">
                <a16:creationId xmlns:a16="http://schemas.microsoft.com/office/drawing/2014/main" id="{D2B58B35-EB90-B949-A88B-3D92FFA6B44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6023"/>
          <a:stretch/>
        </p:blipFill>
        <p:spPr>
          <a:xfrm>
            <a:off x="493713" y="1447801"/>
            <a:ext cx="8229600" cy="2971800"/>
          </a:xfrm>
        </p:spPr>
      </p:pic>
      <p:sp>
        <p:nvSpPr>
          <p:cNvPr id="4" name="TextBox 3">
            <a:extLst>
              <a:ext uri="{FF2B5EF4-FFF2-40B4-BE49-F238E27FC236}">
                <a16:creationId xmlns:a16="http://schemas.microsoft.com/office/drawing/2014/main" id="{55B44D78-9FC7-FD5B-763C-5F5E1873894D}"/>
              </a:ext>
            </a:extLst>
          </p:cNvPr>
          <p:cNvSpPr txBox="1"/>
          <p:nvPr/>
        </p:nvSpPr>
        <p:spPr>
          <a:xfrm>
            <a:off x="3676206" y="4234935"/>
            <a:ext cx="1864613" cy="369332"/>
          </a:xfrm>
          <a:prstGeom prst="rect">
            <a:avLst/>
          </a:prstGeom>
          <a:noFill/>
        </p:spPr>
        <p:txBody>
          <a:bodyPr wrap="none" rtlCol="0">
            <a:spAutoFit/>
          </a:bodyPr>
          <a:lstStyle/>
          <a:p>
            <a:r>
              <a:rPr lang="en-VN" dirty="0"/>
              <a:t>Applying the SRP</a:t>
            </a:r>
          </a:p>
        </p:txBody>
      </p:sp>
    </p:spTree>
    <p:custDataLst>
      <p:tags r:id="rId1"/>
    </p:custDataLst>
    <p:extLst>
      <p:ext uri="{BB962C8B-B14F-4D97-AF65-F5344CB8AC3E}">
        <p14:creationId xmlns:p14="http://schemas.microsoft.com/office/powerpoint/2010/main" val="3132421369"/>
      </p:ext>
    </p:extLst>
  </p:cSld>
  <p:clrMapOvr>
    <a:masterClrMapping/>
  </p:clrMapOvr>
  <mc:AlternateContent xmlns:mc="http://schemas.openxmlformats.org/markup-compatibility/2006" xmlns:p14="http://schemas.microsoft.com/office/powerpoint/2010/main">
    <mc:Choice Requires="p14">
      <p:transition spd="slow" p14:dur="2000" advTm="30816"/>
    </mc:Choice>
    <mc:Fallback xmlns="">
      <p:transition spd="slow" advTm="30816"/>
    </mc:Fallback>
  </mc:AlternateContent>
  <p:extLst>
    <p:ext uri="{E180D4A7-C9FB-4DFB-919C-405C955672EB}">
      <p14:showEvtLst xmlns:p14="http://schemas.microsoft.com/office/powerpoint/2010/main">
        <p14:playEvt time="1701" objId="3"/>
        <p14:stopEvt time="16282" objId="3"/>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88D-8F1C-E644-8C48-C59AC6A73AF8}"/>
              </a:ext>
            </a:extLst>
          </p:cNvPr>
          <p:cNvSpPr>
            <a:spLocks noGrp="1"/>
          </p:cNvSpPr>
          <p:nvPr>
            <p:ph type="title"/>
          </p:nvPr>
        </p:nvSpPr>
        <p:spPr/>
        <p:txBody>
          <a:bodyPr/>
          <a:lstStyle/>
          <a:p>
            <a:r>
              <a:rPr lang="en-US" dirty="0"/>
              <a:t>OCP: Case-study</a:t>
            </a:r>
          </a:p>
        </p:txBody>
      </p:sp>
      <p:sp>
        <p:nvSpPr>
          <p:cNvPr id="4" name="Content Placeholder 2">
            <a:extLst>
              <a:ext uri="{FF2B5EF4-FFF2-40B4-BE49-F238E27FC236}">
                <a16:creationId xmlns:a16="http://schemas.microsoft.com/office/drawing/2014/main" id="{98C7D692-B885-F7FA-ED19-8FADFEAC8B96}"/>
              </a:ext>
            </a:extLst>
          </p:cNvPr>
          <p:cNvSpPr txBox="1">
            <a:spLocks/>
          </p:cNvSpPr>
          <p:nvPr/>
        </p:nvSpPr>
        <p:spPr bwMode="auto">
          <a:xfrm>
            <a:off x="509665" y="3886200"/>
            <a:ext cx="810093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rgbClr val="0070C0"/>
              </a:buClr>
              <a:buSzPct val="70000"/>
              <a:buFont typeface="Wingdings" panose="05000000000000000000" pitchFamily="2" charset="2"/>
              <a:buChar char="l"/>
              <a:defRPr sz="2800">
                <a:solidFill>
                  <a:srgbClr val="002060"/>
                </a:solidFill>
                <a:latin typeface="+mn-lt"/>
                <a:ea typeface="+mn-ea"/>
                <a:cs typeface="+mn-cs"/>
              </a:defRPr>
            </a:lvl1pPr>
            <a:lvl2pPr marL="692150" indent="-347663" algn="just" rtl="0" eaLnBrk="0" fontAlgn="base" hangingPunct="0">
              <a:spcBef>
                <a:spcPct val="20000"/>
              </a:spcBef>
              <a:spcAft>
                <a:spcPct val="0"/>
              </a:spcAft>
              <a:buClr>
                <a:srgbClr val="171A4F"/>
              </a:buClr>
              <a:buSzPct val="70000"/>
              <a:buFont typeface="Wingdings" panose="05000000000000000000" pitchFamily="2" charset="2"/>
              <a:buChar char="l"/>
              <a:defRPr sz="2600">
                <a:solidFill>
                  <a:srgbClr val="002060"/>
                </a:solidFill>
                <a:latin typeface="+mn-lt"/>
              </a:defRPr>
            </a:lvl2pPr>
            <a:lvl3pPr marL="987425" indent="-293688" algn="just" rtl="0" eaLnBrk="0" fontAlgn="base" hangingPunct="0">
              <a:spcBef>
                <a:spcPct val="20000"/>
              </a:spcBef>
              <a:spcAft>
                <a:spcPct val="0"/>
              </a:spcAft>
              <a:buClr>
                <a:srgbClr val="0070C0"/>
              </a:buClr>
              <a:buSzPct val="70000"/>
              <a:buFont typeface="Wingdings" panose="05000000000000000000" pitchFamily="2" charset="2"/>
              <a:buChar char="l"/>
              <a:defRPr sz="2300">
                <a:solidFill>
                  <a:srgbClr val="002060"/>
                </a:solidFill>
                <a:latin typeface="+mn-lt"/>
              </a:defRPr>
            </a:lvl3pPr>
            <a:lvl4pPr marL="1281113" indent="-292100" algn="just" rtl="0" eaLnBrk="0" fontAlgn="base" hangingPunct="0">
              <a:spcBef>
                <a:spcPct val="20000"/>
              </a:spcBef>
              <a:spcAft>
                <a:spcPct val="0"/>
              </a:spcAft>
              <a:buClr>
                <a:schemeClr val="accent2"/>
              </a:buClr>
              <a:buSzPct val="75000"/>
              <a:buFont typeface="Wingdings" panose="05000000000000000000" pitchFamily="2" charset="2"/>
              <a:buChar char="§"/>
              <a:defRPr sz="2000">
                <a:solidFill>
                  <a:srgbClr val="002060"/>
                </a:solidFill>
                <a:latin typeface="+mn-lt"/>
              </a:defRPr>
            </a:lvl4pPr>
            <a:lvl5pPr marL="1598613" indent="-315913" algn="just"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06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1800" kern="0" dirty="0"/>
              <a:t>The essential insight here is that generating the report involves two separate responsibilities: the calculation of the reported data, and the presentation of that data into a web- and printer-friendly form. </a:t>
            </a:r>
          </a:p>
          <a:p>
            <a:r>
              <a:rPr lang="en-US" sz="1800" kern="0" dirty="0"/>
              <a:t>Having made this separation, we need to organize the source code dependencies to ensure that changes to one of those responsibilities do not cause changes in the other. Also, the new organization should ensure that the behavior can be extended without undo modification.</a:t>
            </a:r>
          </a:p>
        </p:txBody>
      </p:sp>
      <p:pic>
        <p:nvPicPr>
          <p:cNvPr id="8" name="Content Placeholder 4">
            <a:extLst>
              <a:ext uri="{FF2B5EF4-FFF2-40B4-BE49-F238E27FC236}">
                <a16:creationId xmlns:a16="http://schemas.microsoft.com/office/drawing/2014/main" id="{E4BD28AC-2289-1B19-1DF2-7734EA6C322E}"/>
              </a:ext>
            </a:extLst>
          </p:cNvPr>
          <p:cNvPicPr>
            <a:picLocks noChangeAspect="1"/>
          </p:cNvPicPr>
          <p:nvPr/>
        </p:nvPicPr>
        <p:blipFill rotWithShape="1">
          <a:blip r:embed="rId3">
            <a:extLst>
              <a:ext uri="{28A0092B-C50C-407E-A947-70E740481C1C}">
                <a14:useLocalDpi xmlns:a14="http://schemas.microsoft.com/office/drawing/2010/main" val="0"/>
              </a:ext>
            </a:extLst>
          </a:blip>
          <a:srcRect b="17231"/>
          <a:stretch/>
        </p:blipFill>
        <p:spPr bwMode="auto">
          <a:xfrm>
            <a:off x="1676400" y="1066800"/>
            <a:ext cx="62087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0790DFE-E36E-BB11-D322-4BEF3196DDF8}"/>
              </a:ext>
            </a:extLst>
          </p:cNvPr>
          <p:cNvSpPr txBox="1"/>
          <p:nvPr/>
        </p:nvSpPr>
        <p:spPr>
          <a:xfrm>
            <a:off x="3848449" y="3276600"/>
            <a:ext cx="1864613" cy="369332"/>
          </a:xfrm>
          <a:prstGeom prst="rect">
            <a:avLst/>
          </a:prstGeom>
          <a:noFill/>
        </p:spPr>
        <p:txBody>
          <a:bodyPr wrap="none" rtlCol="0">
            <a:spAutoFit/>
          </a:bodyPr>
          <a:lstStyle/>
          <a:p>
            <a:r>
              <a:rPr lang="en-VN" dirty="0"/>
              <a:t>Applying the SRP</a:t>
            </a:r>
          </a:p>
        </p:txBody>
      </p:sp>
    </p:spTree>
    <p:custDataLst>
      <p:tags r:id="rId1"/>
    </p:custDataLst>
    <p:extLst>
      <p:ext uri="{BB962C8B-B14F-4D97-AF65-F5344CB8AC3E}">
        <p14:creationId xmlns:p14="http://schemas.microsoft.com/office/powerpoint/2010/main" val="1288931493"/>
      </p:ext>
    </p:extLst>
  </p:cSld>
  <p:clrMapOvr>
    <a:masterClrMapping/>
  </p:clrMapOvr>
  <mc:AlternateContent xmlns:mc="http://schemas.openxmlformats.org/markup-compatibility/2006" xmlns:p14="http://schemas.microsoft.com/office/powerpoint/2010/main">
    <mc:Choice Requires="p14">
      <p:transition spd="slow" p14:dur="2000" advTm="47407"/>
    </mc:Choice>
    <mc:Fallback xmlns="">
      <p:transition spd="slow" advTm="47407"/>
    </mc:Fallback>
  </mc:AlternateContent>
  <p:extLst>
    <p:ext uri="{E180D4A7-C9FB-4DFB-919C-405C955672EB}">
      <p14:showEvtLst xmlns:p14="http://schemas.microsoft.com/office/powerpoint/2010/main">
        <p14:playEvt time="1420" objId="9"/>
        <p14:stopEvt time="29823" objId="9"/>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FBF1-1855-EB43-BDF9-7D10193E81BF}"/>
              </a:ext>
            </a:extLst>
          </p:cNvPr>
          <p:cNvSpPr>
            <a:spLocks noGrp="1"/>
          </p:cNvSpPr>
          <p:nvPr>
            <p:ph type="title"/>
          </p:nvPr>
        </p:nvSpPr>
        <p:spPr/>
        <p:txBody>
          <a:bodyPr/>
          <a:lstStyle/>
          <a:p>
            <a:r>
              <a:rPr lang="en-US" dirty="0"/>
              <a:t>OCP: Solution (1)</a:t>
            </a:r>
          </a:p>
        </p:txBody>
      </p:sp>
      <p:pic>
        <p:nvPicPr>
          <p:cNvPr id="5" name="Content Placeholder 4">
            <a:extLst>
              <a:ext uri="{FF2B5EF4-FFF2-40B4-BE49-F238E27FC236}">
                <a16:creationId xmlns:a16="http://schemas.microsoft.com/office/drawing/2014/main" id="{8BC53FE6-EDE0-1843-9241-57B1C296903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71637" y="3276600"/>
            <a:ext cx="5800725" cy="2944530"/>
          </a:xfrm>
        </p:spPr>
      </p:pic>
      <p:sp>
        <p:nvSpPr>
          <p:cNvPr id="6" name="Rectangle 5">
            <a:extLst>
              <a:ext uri="{FF2B5EF4-FFF2-40B4-BE49-F238E27FC236}">
                <a16:creationId xmlns:a16="http://schemas.microsoft.com/office/drawing/2014/main" id="{5FB266E2-2205-6840-97F8-8B9AD59F6623}"/>
              </a:ext>
            </a:extLst>
          </p:cNvPr>
          <p:cNvSpPr/>
          <p:nvPr/>
        </p:nvSpPr>
        <p:spPr>
          <a:xfrm>
            <a:off x="660400" y="813629"/>
            <a:ext cx="8102600" cy="2031325"/>
          </a:xfrm>
          <a:prstGeom prst="rect">
            <a:avLst/>
          </a:prstGeom>
        </p:spPr>
        <p:txBody>
          <a:bodyPr wrap="square">
            <a:spAutoFit/>
          </a:bodyPr>
          <a:lstStyle/>
          <a:p>
            <a:r>
              <a:rPr lang="en-US" sz="2400" dirty="0">
                <a:solidFill>
                  <a:srgbClr val="002060"/>
                </a:solidFill>
                <a:latin typeface="Arial" panose="020B0604020202020204" pitchFamily="34" charset="0"/>
              </a:rPr>
              <a:t>If component A should be </a:t>
            </a:r>
            <a:r>
              <a:rPr lang="en-US" sz="2400" b="1" dirty="0">
                <a:solidFill>
                  <a:srgbClr val="002060"/>
                </a:solidFill>
                <a:latin typeface="Arial" panose="020B0604020202020204" pitchFamily="34" charset="0"/>
              </a:rPr>
              <a:t>protected from changes </a:t>
            </a:r>
            <a:r>
              <a:rPr lang="en-US" sz="2400" dirty="0">
                <a:solidFill>
                  <a:srgbClr val="002060"/>
                </a:solidFill>
                <a:latin typeface="Arial" panose="020B0604020202020204" pitchFamily="34" charset="0"/>
              </a:rPr>
              <a:t>in component B, then component B should </a:t>
            </a:r>
            <a:r>
              <a:rPr lang="en-US" sz="2400" b="1" dirty="0">
                <a:solidFill>
                  <a:srgbClr val="002060"/>
                </a:solidFill>
                <a:latin typeface="Arial" panose="020B0604020202020204" pitchFamily="34" charset="0"/>
              </a:rPr>
              <a:t>depend on </a:t>
            </a:r>
            <a:r>
              <a:rPr lang="en-US" sz="2400" dirty="0">
                <a:solidFill>
                  <a:srgbClr val="002060"/>
                </a:solidFill>
                <a:latin typeface="Arial" panose="020B0604020202020204" pitchFamily="34" charset="0"/>
              </a:rPr>
              <a:t>component A.</a:t>
            </a:r>
          </a:p>
          <a:p>
            <a:r>
              <a:rPr lang="en-US" dirty="0" err="1">
                <a:solidFill>
                  <a:srgbClr val="002060"/>
                </a:solidFill>
                <a:latin typeface="Arial" panose="020B0604020202020204" pitchFamily="34" charset="0"/>
              </a:rPr>
              <a:t>Eg</a:t>
            </a:r>
            <a:r>
              <a:rPr lang="en-US" dirty="0">
                <a:solidFill>
                  <a:srgbClr val="002060"/>
                </a:solidFill>
                <a:latin typeface="Arial" panose="020B0604020202020204" pitchFamily="34" charset="0"/>
              </a:rPr>
              <a:t>: From above analyses, we can design which components are “equal”, which are higher ones, which are protected from changes from which ones, and which ones depend on others.  </a:t>
            </a:r>
          </a:p>
        </p:txBody>
      </p:sp>
    </p:spTree>
    <p:custDataLst>
      <p:tags r:id="rId1"/>
    </p:custDataLst>
    <p:extLst>
      <p:ext uri="{BB962C8B-B14F-4D97-AF65-F5344CB8AC3E}">
        <p14:creationId xmlns:p14="http://schemas.microsoft.com/office/powerpoint/2010/main" val="794705836"/>
      </p:ext>
    </p:extLst>
  </p:cSld>
  <p:clrMapOvr>
    <a:masterClrMapping/>
  </p:clrMapOvr>
  <mc:AlternateContent xmlns:mc="http://schemas.openxmlformats.org/markup-compatibility/2006" xmlns:p14="http://schemas.microsoft.com/office/powerpoint/2010/main">
    <mc:Choice Requires="p14">
      <p:transition spd="slow" p14:dur="2000" advTm="30820"/>
    </mc:Choice>
    <mc:Fallback xmlns="">
      <p:transition spd="slow" advTm="30820"/>
    </mc:Fallback>
  </mc:AlternateContent>
  <p:extLst>
    <p:ext uri="{E180D4A7-C9FB-4DFB-919C-405C955672EB}">
      <p14:showEvtLst xmlns:p14="http://schemas.microsoft.com/office/powerpoint/2010/main">
        <p14:playEvt time="1129" objId="3"/>
        <p14:stopEvt time="22555" objId="3"/>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FBF1-1855-EB43-BDF9-7D10193E81BF}"/>
              </a:ext>
            </a:extLst>
          </p:cNvPr>
          <p:cNvSpPr>
            <a:spLocks noGrp="1"/>
          </p:cNvSpPr>
          <p:nvPr>
            <p:ph type="title"/>
          </p:nvPr>
        </p:nvSpPr>
        <p:spPr/>
        <p:txBody>
          <a:bodyPr/>
          <a:lstStyle/>
          <a:p>
            <a:r>
              <a:rPr lang="en-US" dirty="0"/>
              <a:t>OCP: Solution (1)</a:t>
            </a:r>
          </a:p>
        </p:txBody>
      </p:sp>
      <p:pic>
        <p:nvPicPr>
          <p:cNvPr id="5" name="Content Placeholder 4">
            <a:extLst>
              <a:ext uri="{FF2B5EF4-FFF2-40B4-BE49-F238E27FC236}">
                <a16:creationId xmlns:a16="http://schemas.microsoft.com/office/drawing/2014/main" id="{8BC53FE6-EDE0-1843-9241-57B1C296903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46569" y="2209465"/>
            <a:ext cx="6355661" cy="3226224"/>
          </a:xfrm>
        </p:spPr>
      </p:pic>
      <p:sp>
        <p:nvSpPr>
          <p:cNvPr id="6" name="Rectangle 5">
            <a:extLst>
              <a:ext uri="{FF2B5EF4-FFF2-40B4-BE49-F238E27FC236}">
                <a16:creationId xmlns:a16="http://schemas.microsoft.com/office/drawing/2014/main" id="{5FB266E2-2205-6840-97F8-8B9AD59F6623}"/>
              </a:ext>
            </a:extLst>
          </p:cNvPr>
          <p:cNvSpPr/>
          <p:nvPr/>
        </p:nvSpPr>
        <p:spPr>
          <a:xfrm>
            <a:off x="685800" y="813629"/>
            <a:ext cx="8077200" cy="1569660"/>
          </a:xfrm>
          <a:prstGeom prst="rect">
            <a:avLst/>
          </a:prstGeom>
        </p:spPr>
        <p:txBody>
          <a:bodyPr wrap="square">
            <a:spAutoFit/>
          </a:bodyPr>
          <a:lstStyle/>
          <a:p>
            <a:pPr marL="342900" indent="-342900">
              <a:buFont typeface="Arial" panose="020B0604020202020204" pitchFamily="34" charset="0"/>
              <a:buChar char="•"/>
            </a:pPr>
            <a:r>
              <a:rPr lang="en-GB" sz="2400" dirty="0">
                <a:solidFill>
                  <a:srgbClr val="002060"/>
                </a:solidFill>
                <a:effectLst/>
                <a:latin typeface="+mn-lt"/>
                <a:cs typeface="Times New Roman" panose="02020603050405020304" pitchFamily="18" charset="0"/>
              </a:rPr>
              <a:t>The </a:t>
            </a:r>
            <a:r>
              <a:rPr lang="en-GB" sz="2400" i="1" dirty="0">
                <a:solidFill>
                  <a:srgbClr val="002060"/>
                </a:solidFill>
                <a:effectLst/>
                <a:latin typeface="+mn-lt"/>
                <a:cs typeface="Times New Roman" panose="02020603050405020304" pitchFamily="18" charset="0"/>
              </a:rPr>
              <a:t>Interactor </a:t>
            </a:r>
            <a:r>
              <a:rPr lang="en-GB" sz="2400" dirty="0">
                <a:solidFill>
                  <a:srgbClr val="002060"/>
                </a:solidFill>
                <a:effectLst/>
                <a:latin typeface="+mn-lt"/>
                <a:cs typeface="Times New Roman" panose="02020603050405020304" pitchFamily="18" charset="0"/>
              </a:rPr>
              <a:t>is in the position that best conforms to the OCP. Changes to the </a:t>
            </a:r>
            <a:r>
              <a:rPr lang="en-GB" sz="2400" i="1" dirty="0">
                <a:solidFill>
                  <a:srgbClr val="002060"/>
                </a:solidFill>
                <a:effectLst/>
                <a:latin typeface="+mn-lt"/>
                <a:cs typeface="Times New Roman" panose="02020603050405020304" pitchFamily="18" charset="0"/>
              </a:rPr>
              <a:t>Database</a:t>
            </a:r>
            <a:r>
              <a:rPr lang="en-GB" sz="2400" dirty="0">
                <a:solidFill>
                  <a:srgbClr val="002060"/>
                </a:solidFill>
                <a:effectLst/>
                <a:latin typeface="+mn-lt"/>
                <a:cs typeface="Times New Roman" panose="02020603050405020304" pitchFamily="18" charset="0"/>
              </a:rPr>
              <a:t>, or the </a:t>
            </a:r>
            <a:r>
              <a:rPr lang="en-GB" sz="2400" i="1" dirty="0">
                <a:solidFill>
                  <a:srgbClr val="002060"/>
                </a:solidFill>
                <a:effectLst/>
                <a:latin typeface="+mn-lt"/>
                <a:cs typeface="Times New Roman" panose="02020603050405020304" pitchFamily="18" charset="0"/>
              </a:rPr>
              <a:t>Controller</a:t>
            </a:r>
            <a:r>
              <a:rPr lang="en-GB" sz="2400" dirty="0">
                <a:solidFill>
                  <a:srgbClr val="002060"/>
                </a:solidFill>
                <a:effectLst/>
                <a:latin typeface="+mn-lt"/>
                <a:cs typeface="Times New Roman" panose="02020603050405020304" pitchFamily="18" charset="0"/>
              </a:rPr>
              <a:t>, or the </a:t>
            </a:r>
            <a:r>
              <a:rPr lang="en-GB" sz="2400" i="1" dirty="0">
                <a:solidFill>
                  <a:srgbClr val="002060"/>
                </a:solidFill>
                <a:effectLst/>
                <a:latin typeface="+mn-lt"/>
                <a:cs typeface="Times New Roman" panose="02020603050405020304" pitchFamily="18" charset="0"/>
              </a:rPr>
              <a:t>Presenters</a:t>
            </a:r>
            <a:r>
              <a:rPr lang="en-GB" sz="2400" dirty="0">
                <a:solidFill>
                  <a:srgbClr val="002060"/>
                </a:solidFill>
                <a:effectLst/>
                <a:latin typeface="+mn-lt"/>
                <a:cs typeface="Times New Roman" panose="02020603050405020304" pitchFamily="18" charset="0"/>
              </a:rPr>
              <a:t>, or the </a:t>
            </a:r>
            <a:r>
              <a:rPr lang="en-GB" sz="2400" i="1" dirty="0">
                <a:solidFill>
                  <a:srgbClr val="002060"/>
                </a:solidFill>
                <a:effectLst/>
                <a:latin typeface="+mn-lt"/>
                <a:cs typeface="Times New Roman" panose="02020603050405020304" pitchFamily="18" charset="0"/>
              </a:rPr>
              <a:t>Views</a:t>
            </a:r>
            <a:r>
              <a:rPr lang="en-GB" sz="2400" dirty="0">
                <a:solidFill>
                  <a:srgbClr val="002060"/>
                </a:solidFill>
                <a:effectLst/>
                <a:latin typeface="+mn-lt"/>
                <a:cs typeface="Times New Roman" panose="02020603050405020304" pitchFamily="18" charset="0"/>
              </a:rPr>
              <a:t>, will have no impact on the </a:t>
            </a:r>
            <a:r>
              <a:rPr lang="en-GB" sz="2400" i="1" dirty="0">
                <a:solidFill>
                  <a:srgbClr val="002060"/>
                </a:solidFill>
                <a:effectLst/>
                <a:latin typeface="+mn-lt"/>
                <a:cs typeface="Times New Roman" panose="02020603050405020304" pitchFamily="18" charset="0"/>
              </a:rPr>
              <a:t>Interactor</a:t>
            </a:r>
            <a:r>
              <a:rPr lang="en-GB" sz="2400" dirty="0">
                <a:solidFill>
                  <a:srgbClr val="002060"/>
                </a:solidFill>
                <a:effectLst/>
                <a:latin typeface="+mn-lt"/>
                <a:cs typeface="Times New Roman" panose="02020603050405020304" pitchFamily="18" charset="0"/>
              </a:rPr>
              <a:t>. </a:t>
            </a:r>
            <a:endParaRPr lang="en-GB" sz="2800" dirty="0">
              <a:solidFill>
                <a:srgbClr val="002060"/>
              </a:solidFill>
              <a:latin typeface="+mn-lt"/>
              <a:cs typeface="Times New Roman" panose="02020603050405020304" pitchFamily="18" charset="0"/>
            </a:endParaRPr>
          </a:p>
        </p:txBody>
      </p:sp>
      <p:sp>
        <p:nvSpPr>
          <p:cNvPr id="7" name="Rectangle 6">
            <a:extLst>
              <a:ext uri="{FF2B5EF4-FFF2-40B4-BE49-F238E27FC236}">
                <a16:creationId xmlns:a16="http://schemas.microsoft.com/office/drawing/2014/main" id="{61DAB3E7-707E-364C-9A11-C864832D4E78}"/>
              </a:ext>
            </a:extLst>
          </p:cNvPr>
          <p:cNvSpPr/>
          <p:nvPr/>
        </p:nvSpPr>
        <p:spPr>
          <a:xfrm>
            <a:off x="660400" y="5434771"/>
            <a:ext cx="777240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2060"/>
                </a:solidFill>
                <a:latin typeface="Arial" panose="020B0604020202020204" pitchFamily="34" charset="0"/>
              </a:rPr>
              <a:t>This is how the OCP works at the architectural level. Architects separate functionality based on how, why, and when it changes.</a:t>
            </a:r>
          </a:p>
        </p:txBody>
      </p:sp>
    </p:spTree>
    <p:custDataLst>
      <p:tags r:id="rId1"/>
    </p:custDataLst>
    <p:extLst>
      <p:ext uri="{BB962C8B-B14F-4D97-AF65-F5344CB8AC3E}">
        <p14:creationId xmlns:p14="http://schemas.microsoft.com/office/powerpoint/2010/main" val="1715373852"/>
      </p:ext>
    </p:extLst>
  </p:cSld>
  <p:clrMapOvr>
    <a:masterClrMapping/>
  </p:clrMapOvr>
  <mc:AlternateContent xmlns:mc="http://schemas.openxmlformats.org/markup-compatibility/2006" xmlns:p14="http://schemas.microsoft.com/office/powerpoint/2010/main">
    <mc:Choice Requires="p14">
      <p:transition spd="slow" p14:dur="2000" advTm="42194"/>
    </mc:Choice>
    <mc:Fallback xmlns="">
      <p:transition spd="slow" advTm="42194"/>
    </mc:Fallback>
  </mc:AlternateContent>
  <p:extLst>
    <p:ext uri="{E180D4A7-C9FB-4DFB-919C-405C955672EB}">
      <p14:showEvtLst xmlns:p14="http://schemas.microsoft.com/office/powerpoint/2010/main">
        <p14:playEvt time="1411" objId="4"/>
        <p14:stopEvt time="34393" objId="4"/>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432-5303-A74A-A480-FDF8772DEF19}"/>
              </a:ext>
            </a:extLst>
          </p:cNvPr>
          <p:cNvSpPr>
            <a:spLocks noGrp="1"/>
          </p:cNvSpPr>
          <p:nvPr>
            <p:ph type="title"/>
          </p:nvPr>
        </p:nvSpPr>
        <p:spPr/>
        <p:txBody>
          <a:bodyPr/>
          <a:lstStyle/>
          <a:p>
            <a:r>
              <a:rPr lang="en-US" dirty="0"/>
              <a:t>OCP: Solution (1)</a:t>
            </a:r>
          </a:p>
        </p:txBody>
      </p:sp>
      <p:pic>
        <p:nvPicPr>
          <p:cNvPr id="6" name="Content Placeholder 5">
            <a:extLst>
              <a:ext uri="{FF2B5EF4-FFF2-40B4-BE49-F238E27FC236}">
                <a16:creationId xmlns:a16="http://schemas.microsoft.com/office/drawing/2014/main" id="{2AA2AA94-770D-3F48-B0BE-F67A0D31168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974" t="5882" r="5253" b="8825"/>
          <a:stretch/>
        </p:blipFill>
        <p:spPr>
          <a:xfrm>
            <a:off x="1016306" y="1028700"/>
            <a:ext cx="5662756" cy="4419600"/>
          </a:xfrm>
        </p:spPr>
      </p:pic>
      <p:sp>
        <p:nvSpPr>
          <p:cNvPr id="3" name="TextBox 2">
            <a:extLst>
              <a:ext uri="{FF2B5EF4-FFF2-40B4-BE49-F238E27FC236}">
                <a16:creationId xmlns:a16="http://schemas.microsoft.com/office/drawing/2014/main" id="{54D492E9-D819-EA2D-2233-0CA3139FE752}"/>
              </a:ext>
            </a:extLst>
          </p:cNvPr>
          <p:cNvSpPr txBox="1"/>
          <p:nvPr/>
        </p:nvSpPr>
        <p:spPr>
          <a:xfrm>
            <a:off x="1016306" y="5660023"/>
            <a:ext cx="7737183" cy="338554"/>
          </a:xfrm>
          <a:prstGeom prst="rect">
            <a:avLst/>
          </a:prstGeom>
          <a:noFill/>
        </p:spPr>
        <p:txBody>
          <a:bodyPr wrap="none" rtlCol="0">
            <a:spAutoFit/>
          </a:bodyPr>
          <a:lstStyle/>
          <a:p>
            <a:r>
              <a:rPr lang="en-GB" sz="1600" b="0" dirty="0">
                <a:solidFill>
                  <a:srgbClr val="211E1E"/>
                </a:solidFill>
                <a:effectLst/>
                <a:latin typeface="GillSansMTPro"/>
              </a:rPr>
              <a:t>Figure - Partitioning the processes into classes and separating the classes into components </a:t>
            </a:r>
            <a:endParaRPr lang="en-GB" sz="1600" dirty="0"/>
          </a:p>
        </p:txBody>
      </p:sp>
    </p:spTree>
    <p:custDataLst>
      <p:tags r:id="rId1"/>
    </p:custDataLst>
    <p:extLst>
      <p:ext uri="{BB962C8B-B14F-4D97-AF65-F5344CB8AC3E}">
        <p14:creationId xmlns:p14="http://schemas.microsoft.com/office/powerpoint/2010/main" val="2931361257"/>
      </p:ext>
    </p:extLst>
  </p:cSld>
  <p:clrMapOvr>
    <a:masterClrMapping/>
  </p:clrMapOvr>
  <mc:AlternateContent xmlns:mc="http://schemas.openxmlformats.org/markup-compatibility/2006" xmlns:p14="http://schemas.microsoft.com/office/powerpoint/2010/main">
    <mc:Choice Requires="p14">
      <p:transition spd="slow" p14:dur="2000" advTm="28560"/>
    </mc:Choice>
    <mc:Fallback xmlns="">
      <p:transition spd="slow" advTm="28560"/>
    </mc:Fallback>
  </mc:AlternateContent>
  <p:extLst>
    <p:ext uri="{E180D4A7-C9FB-4DFB-919C-405C955672EB}">
      <p14:showEvtLst xmlns:p14="http://schemas.microsoft.com/office/powerpoint/2010/main">
        <p14:playEvt time="1318" objId="4"/>
        <p14:stopEvt time="18651" objId="4"/>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E0FC-650F-7D45-A376-9AD74424D775}"/>
              </a:ext>
            </a:extLst>
          </p:cNvPr>
          <p:cNvSpPr>
            <a:spLocks noGrp="1"/>
          </p:cNvSpPr>
          <p:nvPr>
            <p:ph type="title"/>
          </p:nvPr>
        </p:nvSpPr>
        <p:spPr/>
        <p:txBody>
          <a:bodyPr/>
          <a:lstStyle/>
          <a:p>
            <a:r>
              <a:rPr lang="en-US" dirty="0"/>
              <a:t>OCP: Solution (1)</a:t>
            </a:r>
          </a:p>
        </p:txBody>
      </p:sp>
      <p:sp>
        <p:nvSpPr>
          <p:cNvPr id="3" name="Content Placeholder 2">
            <a:extLst>
              <a:ext uri="{FF2B5EF4-FFF2-40B4-BE49-F238E27FC236}">
                <a16:creationId xmlns:a16="http://schemas.microsoft.com/office/drawing/2014/main" id="{F0217241-0AE6-5642-B796-C2FD1C7A787F}"/>
              </a:ext>
            </a:extLst>
          </p:cNvPr>
          <p:cNvSpPr>
            <a:spLocks noGrp="1"/>
          </p:cNvSpPr>
          <p:nvPr>
            <p:ph idx="1"/>
          </p:nvPr>
        </p:nvSpPr>
        <p:spPr/>
        <p:txBody>
          <a:bodyPr/>
          <a:lstStyle/>
          <a:p>
            <a:r>
              <a:rPr lang="en-US" dirty="0"/>
              <a:t>The OCP is one of the driving forces behind the architecture of systems. The goal is to make the system </a:t>
            </a:r>
            <a:r>
              <a:rPr lang="en-US" b="1" dirty="0">
                <a:solidFill>
                  <a:srgbClr val="FF0000"/>
                </a:solidFill>
              </a:rPr>
              <a:t>easy to extend without incurring a high impact of change</a:t>
            </a:r>
            <a:r>
              <a:rPr lang="en-US" dirty="0"/>
              <a:t>. This goal is accomplished by partitioning the system into </a:t>
            </a:r>
            <a:r>
              <a:rPr lang="en-US" b="1" dirty="0">
                <a:solidFill>
                  <a:srgbClr val="FF0000"/>
                </a:solidFill>
              </a:rPr>
              <a:t>components</a:t>
            </a:r>
            <a:r>
              <a:rPr lang="en-US" dirty="0"/>
              <a:t>, and arranging those components into a dependency hierarchy that </a:t>
            </a:r>
            <a:r>
              <a:rPr lang="en-US" b="1" dirty="0">
                <a:solidFill>
                  <a:srgbClr val="FF0000"/>
                </a:solidFill>
              </a:rPr>
              <a:t>protects</a:t>
            </a:r>
            <a:r>
              <a:rPr lang="en-US" dirty="0"/>
              <a:t> higher-level components from changes in lower-level components. </a:t>
            </a:r>
          </a:p>
          <a:p>
            <a:endParaRPr lang="en-US" dirty="0"/>
          </a:p>
        </p:txBody>
      </p:sp>
    </p:spTree>
    <p:custDataLst>
      <p:tags r:id="rId1"/>
    </p:custDataLst>
    <p:extLst>
      <p:ext uri="{BB962C8B-B14F-4D97-AF65-F5344CB8AC3E}">
        <p14:creationId xmlns:p14="http://schemas.microsoft.com/office/powerpoint/2010/main" val="1383869216"/>
      </p:ext>
    </p:extLst>
  </p:cSld>
  <p:clrMapOvr>
    <a:masterClrMapping/>
  </p:clrMapOvr>
  <mc:AlternateContent xmlns:mc="http://schemas.openxmlformats.org/markup-compatibility/2006" xmlns:p14="http://schemas.microsoft.com/office/powerpoint/2010/main">
    <mc:Choice Requires="p14">
      <p:transition spd="slow" p14:dur="2000" advTm="33856"/>
    </mc:Choice>
    <mc:Fallback xmlns="">
      <p:transition spd="slow" advTm="33856"/>
    </mc:Fallback>
  </mc:AlternateContent>
  <p:extLst>
    <p:ext uri="{E180D4A7-C9FB-4DFB-919C-405C955672EB}">
      <p14:showEvtLst xmlns:p14="http://schemas.microsoft.com/office/powerpoint/2010/main">
        <p14:playEvt time="805" objId="4"/>
        <p14:stopEvt time="24671" objId="4"/>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5F19A0-AFAE-764F-B483-C5ED836CCA70}"/>
              </a:ext>
            </a:extLst>
          </p:cNvPr>
          <p:cNvSpPr>
            <a:spLocks noGrp="1"/>
          </p:cNvSpPr>
          <p:nvPr>
            <p:ph idx="1"/>
          </p:nvPr>
        </p:nvSpPr>
        <p:spPr/>
        <p:txBody>
          <a:bodyPr/>
          <a:lstStyle/>
          <a:p>
            <a:r>
              <a:rPr lang="vi-VN" dirty="0"/>
              <a:t>System components (classes, modules, functions) should be </a:t>
            </a:r>
            <a:r>
              <a:rPr lang="vi-VN" b="1" dirty="0"/>
              <a:t>open for extension </a:t>
            </a:r>
            <a:r>
              <a:rPr lang="vi-VN" dirty="0"/>
              <a:t>but </a:t>
            </a:r>
            <a:r>
              <a:rPr lang="vi-VN" b="1" dirty="0"/>
              <a:t>closed for modification</a:t>
            </a:r>
            <a:r>
              <a:rPr lang="vi-VN" dirty="0"/>
              <a:t>. That is, you should be able to extend the functionality of a component without changing its existing source code. This can be achieved through inheritance, using interfaces, or design patterns like the </a:t>
            </a:r>
            <a:r>
              <a:rPr lang="vi-VN" b="1" dirty="0"/>
              <a:t>Strategy Pattern</a:t>
            </a:r>
            <a:r>
              <a:rPr lang="vi-VN" dirty="0"/>
              <a:t>.</a:t>
            </a:r>
          </a:p>
          <a:p>
            <a:r>
              <a:rPr lang="vi-VN" dirty="0"/>
              <a:t>Eg: instead of modifying a class directly to add new functionality, you can extend it through inheritance.</a:t>
            </a:r>
            <a:endParaRPr lang="en-US" dirty="0"/>
          </a:p>
        </p:txBody>
      </p:sp>
      <p:sp>
        <p:nvSpPr>
          <p:cNvPr id="8" name="Title 1">
            <a:extLst>
              <a:ext uri="{FF2B5EF4-FFF2-40B4-BE49-F238E27FC236}">
                <a16:creationId xmlns:a16="http://schemas.microsoft.com/office/drawing/2014/main" id="{A6E9B097-336A-FF17-36FD-0B7552696C40}"/>
              </a:ext>
            </a:extLst>
          </p:cNvPr>
          <p:cNvSpPr>
            <a:spLocks noGrp="1"/>
          </p:cNvSpPr>
          <p:nvPr>
            <p:ph type="title"/>
          </p:nvPr>
        </p:nvSpPr>
        <p:spPr/>
        <p:txBody>
          <a:bodyPr/>
          <a:lstStyle/>
          <a:p>
            <a:r>
              <a:rPr lang="en-US" sz="2800" dirty="0"/>
              <a:t>OCP: Solution (2) - Strategy Pattern</a:t>
            </a:r>
          </a:p>
        </p:txBody>
      </p:sp>
    </p:spTree>
    <p:custDataLst>
      <p:tags r:id="rId1"/>
    </p:custDataLst>
    <p:extLst>
      <p:ext uri="{BB962C8B-B14F-4D97-AF65-F5344CB8AC3E}">
        <p14:creationId xmlns:p14="http://schemas.microsoft.com/office/powerpoint/2010/main" val="958108065"/>
      </p:ext>
    </p:extLst>
  </p:cSld>
  <p:clrMapOvr>
    <a:masterClrMapping/>
  </p:clrMapOvr>
  <mc:AlternateContent xmlns:mc="http://schemas.openxmlformats.org/markup-compatibility/2006" xmlns:p14="http://schemas.microsoft.com/office/powerpoint/2010/main">
    <mc:Choice Requires="p14">
      <p:transition spd="slow" p14:dur="2000" advTm="44046"/>
    </mc:Choice>
    <mc:Fallback xmlns="">
      <p:transition spd="slow" advTm="44046"/>
    </mc:Fallback>
  </mc:AlternateContent>
  <p:extLst>
    <p:ext uri="{E180D4A7-C9FB-4DFB-919C-405C955672EB}">
      <p14:showEvtLst xmlns:p14="http://schemas.microsoft.com/office/powerpoint/2010/main">
        <p14:playEvt time="806" objId="4"/>
        <p14:stopEvt time="29577" objId="4"/>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FDC9D-3C4B-F849-92CC-B470323DA7B9}"/>
              </a:ext>
            </a:extLst>
          </p:cNvPr>
          <p:cNvSpPr>
            <a:spLocks noGrp="1"/>
          </p:cNvSpPr>
          <p:nvPr>
            <p:ph type="title"/>
          </p:nvPr>
        </p:nvSpPr>
        <p:spPr/>
        <p:txBody>
          <a:bodyPr/>
          <a:lstStyle/>
          <a:p>
            <a:r>
              <a:rPr lang="en-US" sz="2800" dirty="0"/>
              <a:t>OCP: Solution (2) - Strategy Pattern</a:t>
            </a:r>
          </a:p>
        </p:txBody>
      </p:sp>
      <p:sp>
        <p:nvSpPr>
          <p:cNvPr id="4" name="Content Placeholder 2">
            <a:extLst>
              <a:ext uri="{FF2B5EF4-FFF2-40B4-BE49-F238E27FC236}">
                <a16:creationId xmlns:a16="http://schemas.microsoft.com/office/drawing/2014/main" id="{764AB22C-0EBD-7F20-13B6-DCD8C29E85D6}"/>
              </a:ext>
            </a:extLst>
          </p:cNvPr>
          <p:cNvSpPr txBox="1">
            <a:spLocks/>
          </p:cNvSpPr>
          <p:nvPr/>
        </p:nvSpPr>
        <p:spPr bwMode="auto">
          <a:xfrm>
            <a:off x="468313" y="952500"/>
            <a:ext cx="82296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rgbClr val="0070C0"/>
              </a:buClr>
              <a:buSzPct val="70000"/>
              <a:buFont typeface="Wingdings" panose="05000000000000000000" pitchFamily="2" charset="2"/>
              <a:buChar char="l"/>
              <a:defRPr sz="2800">
                <a:solidFill>
                  <a:srgbClr val="002060"/>
                </a:solidFill>
                <a:latin typeface="+mn-lt"/>
                <a:ea typeface="+mn-ea"/>
                <a:cs typeface="+mn-cs"/>
              </a:defRPr>
            </a:lvl1pPr>
            <a:lvl2pPr marL="692150" indent="-347663" algn="just" rtl="0" eaLnBrk="0" fontAlgn="base" hangingPunct="0">
              <a:spcBef>
                <a:spcPct val="20000"/>
              </a:spcBef>
              <a:spcAft>
                <a:spcPct val="0"/>
              </a:spcAft>
              <a:buClr>
                <a:srgbClr val="171A4F"/>
              </a:buClr>
              <a:buSzPct val="70000"/>
              <a:buFont typeface="Wingdings" panose="05000000000000000000" pitchFamily="2" charset="2"/>
              <a:buChar char="l"/>
              <a:defRPr sz="2600">
                <a:solidFill>
                  <a:srgbClr val="002060"/>
                </a:solidFill>
                <a:latin typeface="+mn-lt"/>
              </a:defRPr>
            </a:lvl2pPr>
            <a:lvl3pPr marL="987425" indent="-293688" algn="just" rtl="0" eaLnBrk="0" fontAlgn="base" hangingPunct="0">
              <a:spcBef>
                <a:spcPct val="20000"/>
              </a:spcBef>
              <a:spcAft>
                <a:spcPct val="0"/>
              </a:spcAft>
              <a:buClr>
                <a:srgbClr val="0070C0"/>
              </a:buClr>
              <a:buSzPct val="70000"/>
              <a:buFont typeface="Wingdings" panose="05000000000000000000" pitchFamily="2" charset="2"/>
              <a:buChar char="l"/>
              <a:defRPr sz="2300">
                <a:solidFill>
                  <a:srgbClr val="002060"/>
                </a:solidFill>
                <a:latin typeface="+mn-lt"/>
              </a:defRPr>
            </a:lvl3pPr>
            <a:lvl4pPr marL="1281113" indent="-292100" algn="just" rtl="0" eaLnBrk="0" fontAlgn="base" hangingPunct="0">
              <a:spcBef>
                <a:spcPct val="20000"/>
              </a:spcBef>
              <a:spcAft>
                <a:spcPct val="0"/>
              </a:spcAft>
              <a:buClr>
                <a:schemeClr val="accent2"/>
              </a:buClr>
              <a:buSzPct val="75000"/>
              <a:buFont typeface="Wingdings" panose="05000000000000000000" pitchFamily="2" charset="2"/>
              <a:buChar char="§"/>
              <a:defRPr sz="2000">
                <a:solidFill>
                  <a:srgbClr val="002060"/>
                </a:solidFill>
                <a:latin typeface="+mn-lt"/>
              </a:defRPr>
            </a:lvl4pPr>
            <a:lvl5pPr marL="1598613" indent="-315913" algn="just"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06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vi-VN" kern="0" dirty="0"/>
              <a:t>Behavioral design pattern that lets you define a family of algorithms, put each of them into a separate class, and make their objects. interchangeable.</a:t>
            </a:r>
            <a:endParaRPr lang="en-US" kern="0" dirty="0"/>
          </a:p>
        </p:txBody>
      </p:sp>
      <p:pic>
        <p:nvPicPr>
          <p:cNvPr id="8" name="Content Placeholder 7">
            <a:extLst>
              <a:ext uri="{FF2B5EF4-FFF2-40B4-BE49-F238E27FC236}">
                <a16:creationId xmlns:a16="http://schemas.microsoft.com/office/drawing/2014/main" id="{EFAE7CFF-E4B5-AFE9-D428-EDDAA1983A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8313" y="2362200"/>
            <a:ext cx="8229600" cy="3176775"/>
          </a:xfrm>
        </p:spPr>
      </p:pic>
    </p:spTree>
    <p:custDataLst>
      <p:tags r:id="rId1"/>
    </p:custDataLst>
    <p:extLst>
      <p:ext uri="{BB962C8B-B14F-4D97-AF65-F5344CB8AC3E}">
        <p14:creationId xmlns:p14="http://schemas.microsoft.com/office/powerpoint/2010/main" val="1005660044"/>
      </p:ext>
    </p:extLst>
  </p:cSld>
  <p:clrMapOvr>
    <a:masterClrMapping/>
  </p:clrMapOvr>
  <mc:AlternateContent xmlns:mc="http://schemas.openxmlformats.org/markup-compatibility/2006" xmlns:p14="http://schemas.microsoft.com/office/powerpoint/2010/main">
    <mc:Choice Requires="p14">
      <p:transition spd="slow" p14:dur="2000" advTm="33635"/>
    </mc:Choice>
    <mc:Fallback xmlns="">
      <p:transition spd="slow" advTm="33635"/>
    </mc:Fallback>
  </mc:AlternateContent>
  <p:extLst>
    <p:ext uri="{E180D4A7-C9FB-4DFB-919C-405C955672EB}">
      <p14:showEvtLst xmlns:p14="http://schemas.microsoft.com/office/powerpoint/2010/main">
        <p14:playEvt time="937" objId="3"/>
        <p14:stopEvt time="7690"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3BA8-5810-674A-B4D0-DDAF234C4733}"/>
              </a:ext>
            </a:extLst>
          </p:cNvPr>
          <p:cNvSpPr>
            <a:spLocks noGrp="1"/>
          </p:cNvSpPr>
          <p:nvPr>
            <p:ph type="title"/>
          </p:nvPr>
        </p:nvSpPr>
        <p:spPr>
          <a:xfrm>
            <a:off x="436468" y="0"/>
            <a:ext cx="7210425" cy="646112"/>
          </a:xfrm>
        </p:spPr>
        <p:txBody>
          <a:bodyPr/>
          <a:lstStyle/>
          <a:p>
            <a:r>
              <a:rPr lang="en-US" dirty="0"/>
              <a:t>What is SOLID principles?</a:t>
            </a:r>
          </a:p>
        </p:txBody>
      </p:sp>
      <p:sp>
        <p:nvSpPr>
          <p:cNvPr id="3" name="Content Placeholder 2">
            <a:extLst>
              <a:ext uri="{FF2B5EF4-FFF2-40B4-BE49-F238E27FC236}">
                <a16:creationId xmlns:a16="http://schemas.microsoft.com/office/drawing/2014/main" id="{93429AC3-244A-0C48-BB94-2D643481E7EF}"/>
              </a:ext>
            </a:extLst>
          </p:cNvPr>
          <p:cNvSpPr>
            <a:spLocks noGrp="1"/>
          </p:cNvSpPr>
          <p:nvPr>
            <p:ph idx="1"/>
          </p:nvPr>
        </p:nvSpPr>
        <p:spPr>
          <a:xfrm>
            <a:off x="436468" y="914400"/>
            <a:ext cx="8221638" cy="4934920"/>
          </a:xfrm>
        </p:spPr>
        <p:txBody>
          <a:bodyPr/>
          <a:lstStyle/>
          <a:p>
            <a:r>
              <a:rPr lang="en-US" sz="2400" dirty="0"/>
              <a:t>Good software systems begin with </a:t>
            </a:r>
            <a:r>
              <a:rPr lang="en-US" sz="2400" dirty="0">
                <a:solidFill>
                  <a:srgbClr val="FF3300"/>
                </a:solidFill>
              </a:rPr>
              <a:t>clean code</a:t>
            </a:r>
            <a:r>
              <a:rPr lang="en-US" sz="2400" dirty="0"/>
              <a:t>. On the one hand, if the bricks aren’t well made, the architecture of the building doesn’t matter much. On the other hand, you can make a substantial mess with well-made bricks. This is where the SOLID principles come in. </a:t>
            </a:r>
          </a:p>
          <a:p>
            <a:r>
              <a:rPr lang="en-US" sz="2400" b="1" dirty="0"/>
              <a:t>SOLID</a:t>
            </a:r>
            <a:r>
              <a:rPr lang="en-US" sz="2400" dirty="0"/>
              <a:t> principles tell us how to arrange our functions and data structures into classes, and how those classes should be interconnected. </a:t>
            </a:r>
          </a:p>
          <a:p>
            <a:r>
              <a:rPr lang="en-US" sz="2400" dirty="0"/>
              <a:t>The goal of the principles is the creation of mid-level software structures that: </a:t>
            </a:r>
            <a:r>
              <a:rPr lang="en-US" sz="2000" i="1" dirty="0">
                <a:solidFill>
                  <a:srgbClr val="FF0000"/>
                </a:solidFill>
              </a:rPr>
              <a:t>Tolerate change</a:t>
            </a:r>
            <a:r>
              <a:rPr lang="en-US" sz="2000" i="1" dirty="0"/>
              <a:t>; </a:t>
            </a:r>
            <a:r>
              <a:rPr lang="en-US" sz="2000" i="1" dirty="0">
                <a:solidFill>
                  <a:srgbClr val="3333FF"/>
                </a:solidFill>
              </a:rPr>
              <a:t>Are easy to understand</a:t>
            </a:r>
            <a:r>
              <a:rPr lang="en-US" sz="2000" i="1" dirty="0"/>
              <a:t> and </a:t>
            </a:r>
            <a:r>
              <a:rPr lang="en-US" sz="2000" i="1" dirty="0">
                <a:solidFill>
                  <a:srgbClr val="FF3300"/>
                </a:solidFill>
              </a:rPr>
              <a:t>Are the basis of components that can be used in many software systems</a:t>
            </a:r>
            <a:r>
              <a:rPr lang="en-US" sz="2000" i="1" dirty="0"/>
              <a:t>. </a:t>
            </a:r>
            <a:endParaRPr lang="en-US" sz="2400" i="1" dirty="0"/>
          </a:p>
          <a:p>
            <a:endParaRPr lang="en-US" sz="2400" dirty="0"/>
          </a:p>
        </p:txBody>
      </p:sp>
    </p:spTree>
    <p:extLst>
      <p:ext uri="{BB962C8B-B14F-4D97-AF65-F5344CB8AC3E}">
        <p14:creationId xmlns:p14="http://schemas.microsoft.com/office/powerpoint/2010/main" val="2623538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F51FA3-9858-FD40-8B04-94FA2AEA8D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695" y="1676400"/>
            <a:ext cx="8393726" cy="2590800"/>
          </a:xfrm>
        </p:spPr>
      </p:pic>
      <p:sp>
        <p:nvSpPr>
          <p:cNvPr id="4" name="Content Placeholder 2">
            <a:extLst>
              <a:ext uri="{FF2B5EF4-FFF2-40B4-BE49-F238E27FC236}">
                <a16:creationId xmlns:a16="http://schemas.microsoft.com/office/drawing/2014/main" id="{764AB22C-0EBD-7F20-13B6-DCD8C29E85D6}"/>
              </a:ext>
            </a:extLst>
          </p:cNvPr>
          <p:cNvSpPr txBox="1">
            <a:spLocks/>
          </p:cNvSpPr>
          <p:nvPr/>
        </p:nvSpPr>
        <p:spPr bwMode="auto">
          <a:xfrm>
            <a:off x="468313" y="952500"/>
            <a:ext cx="82296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rgbClr val="0070C0"/>
              </a:buClr>
              <a:buSzPct val="70000"/>
              <a:buFont typeface="Wingdings" panose="05000000000000000000" pitchFamily="2" charset="2"/>
              <a:buChar char="l"/>
              <a:defRPr sz="2800">
                <a:solidFill>
                  <a:srgbClr val="002060"/>
                </a:solidFill>
                <a:latin typeface="+mn-lt"/>
                <a:ea typeface="+mn-ea"/>
                <a:cs typeface="+mn-cs"/>
              </a:defRPr>
            </a:lvl1pPr>
            <a:lvl2pPr marL="692150" indent="-347663" algn="just" rtl="0" eaLnBrk="0" fontAlgn="base" hangingPunct="0">
              <a:spcBef>
                <a:spcPct val="20000"/>
              </a:spcBef>
              <a:spcAft>
                <a:spcPct val="0"/>
              </a:spcAft>
              <a:buClr>
                <a:srgbClr val="171A4F"/>
              </a:buClr>
              <a:buSzPct val="70000"/>
              <a:buFont typeface="Wingdings" panose="05000000000000000000" pitchFamily="2" charset="2"/>
              <a:buChar char="l"/>
              <a:defRPr sz="2600">
                <a:solidFill>
                  <a:srgbClr val="002060"/>
                </a:solidFill>
                <a:latin typeface="+mn-lt"/>
              </a:defRPr>
            </a:lvl2pPr>
            <a:lvl3pPr marL="987425" indent="-293688" algn="just" rtl="0" eaLnBrk="0" fontAlgn="base" hangingPunct="0">
              <a:spcBef>
                <a:spcPct val="20000"/>
              </a:spcBef>
              <a:spcAft>
                <a:spcPct val="0"/>
              </a:spcAft>
              <a:buClr>
                <a:srgbClr val="0070C0"/>
              </a:buClr>
              <a:buSzPct val="70000"/>
              <a:buFont typeface="Wingdings" panose="05000000000000000000" pitchFamily="2" charset="2"/>
              <a:buChar char="l"/>
              <a:defRPr sz="2300">
                <a:solidFill>
                  <a:srgbClr val="002060"/>
                </a:solidFill>
                <a:latin typeface="+mn-lt"/>
              </a:defRPr>
            </a:lvl3pPr>
            <a:lvl4pPr marL="1281113" indent="-292100" algn="just" rtl="0" eaLnBrk="0" fontAlgn="base" hangingPunct="0">
              <a:spcBef>
                <a:spcPct val="20000"/>
              </a:spcBef>
              <a:spcAft>
                <a:spcPct val="0"/>
              </a:spcAft>
              <a:buClr>
                <a:schemeClr val="accent2"/>
              </a:buClr>
              <a:buSzPct val="75000"/>
              <a:buFont typeface="Wingdings" panose="05000000000000000000" pitchFamily="2" charset="2"/>
              <a:buChar char="§"/>
              <a:defRPr sz="2000">
                <a:solidFill>
                  <a:srgbClr val="002060"/>
                </a:solidFill>
                <a:latin typeface="+mn-lt"/>
              </a:defRPr>
            </a:lvl4pPr>
            <a:lvl5pPr marL="1598613" indent="-315913" algn="just"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06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vi-VN" kern="0" dirty="0"/>
              <a:t>Example:</a:t>
            </a:r>
            <a:endParaRPr lang="en-US" kern="0" dirty="0"/>
          </a:p>
        </p:txBody>
      </p:sp>
      <p:sp>
        <p:nvSpPr>
          <p:cNvPr id="7" name="Title 1">
            <a:extLst>
              <a:ext uri="{FF2B5EF4-FFF2-40B4-BE49-F238E27FC236}">
                <a16:creationId xmlns:a16="http://schemas.microsoft.com/office/drawing/2014/main" id="{5D4862C2-209A-E7BD-BFD4-923B5F88100C}"/>
              </a:ext>
            </a:extLst>
          </p:cNvPr>
          <p:cNvSpPr>
            <a:spLocks noGrp="1"/>
          </p:cNvSpPr>
          <p:nvPr>
            <p:ph type="title"/>
          </p:nvPr>
        </p:nvSpPr>
        <p:spPr/>
        <p:txBody>
          <a:bodyPr/>
          <a:lstStyle/>
          <a:p>
            <a:r>
              <a:rPr lang="en-US" sz="2800" dirty="0"/>
              <a:t>OCP: Solution (2) - Strategy Pattern</a:t>
            </a:r>
          </a:p>
        </p:txBody>
      </p:sp>
    </p:spTree>
    <p:custDataLst>
      <p:tags r:id="rId1"/>
    </p:custDataLst>
    <p:extLst>
      <p:ext uri="{BB962C8B-B14F-4D97-AF65-F5344CB8AC3E}">
        <p14:creationId xmlns:p14="http://schemas.microsoft.com/office/powerpoint/2010/main" val="318653532"/>
      </p:ext>
    </p:extLst>
  </p:cSld>
  <p:clrMapOvr>
    <a:masterClrMapping/>
  </p:clrMapOvr>
  <mc:AlternateContent xmlns:mc="http://schemas.openxmlformats.org/markup-compatibility/2006" xmlns:p14="http://schemas.microsoft.com/office/powerpoint/2010/main">
    <mc:Choice Requires="p14">
      <p:transition spd="slow" p14:dur="2000" advTm="33635"/>
    </mc:Choice>
    <mc:Fallback xmlns="">
      <p:transition spd="slow" advTm="33635"/>
    </mc:Fallback>
  </mc:AlternateContent>
  <p:extLst>
    <p:ext uri="{E180D4A7-C9FB-4DFB-919C-405C955672EB}">
      <p14:showEvtLst xmlns:p14="http://schemas.microsoft.com/office/powerpoint/2010/main">
        <p14:playEvt time="937" objId="3"/>
        <p14:stopEvt time="7690" objId="3"/>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1630-A047-5B48-A980-3EAB8E416613}"/>
              </a:ext>
            </a:extLst>
          </p:cNvPr>
          <p:cNvSpPr>
            <a:spLocks noGrp="1"/>
          </p:cNvSpPr>
          <p:nvPr>
            <p:ph type="title"/>
          </p:nvPr>
        </p:nvSpPr>
        <p:spPr/>
        <p:txBody>
          <a:bodyPr/>
          <a:lstStyle/>
          <a:p>
            <a:r>
              <a:rPr lang="en-US" dirty="0"/>
              <a:t>OCP: Exercise 1</a:t>
            </a:r>
          </a:p>
        </p:txBody>
      </p:sp>
      <p:sp>
        <p:nvSpPr>
          <p:cNvPr id="3" name="Content Placeholder 2">
            <a:extLst>
              <a:ext uri="{FF2B5EF4-FFF2-40B4-BE49-F238E27FC236}">
                <a16:creationId xmlns:a16="http://schemas.microsoft.com/office/drawing/2014/main" id="{1CD8D467-1517-C14A-B27F-247543BD7C96}"/>
              </a:ext>
            </a:extLst>
          </p:cNvPr>
          <p:cNvSpPr>
            <a:spLocks noGrp="1"/>
          </p:cNvSpPr>
          <p:nvPr>
            <p:ph idx="1"/>
          </p:nvPr>
        </p:nvSpPr>
        <p:spPr/>
        <p:txBody>
          <a:bodyPr/>
          <a:lstStyle/>
          <a:p>
            <a:r>
              <a:rPr lang="en-US" dirty="0"/>
              <a:t>Each student gives 01 case of OCP principle.</a:t>
            </a:r>
          </a:p>
        </p:txBody>
      </p:sp>
    </p:spTree>
    <p:custDataLst>
      <p:tags r:id="rId1"/>
    </p:custDataLst>
    <p:extLst>
      <p:ext uri="{BB962C8B-B14F-4D97-AF65-F5344CB8AC3E}">
        <p14:creationId xmlns:p14="http://schemas.microsoft.com/office/powerpoint/2010/main" val="3758447038"/>
      </p:ext>
    </p:extLst>
  </p:cSld>
  <p:clrMapOvr>
    <a:masterClrMapping/>
  </p:clrMapOvr>
  <mc:AlternateContent xmlns:mc="http://schemas.openxmlformats.org/markup-compatibility/2006" xmlns:p14="http://schemas.microsoft.com/office/powerpoint/2010/main">
    <mc:Choice Requires="p14">
      <p:transition spd="slow" p14:dur="2000" advTm="40718"/>
    </mc:Choice>
    <mc:Fallback xmlns="">
      <p:transition spd="slow" advTm="40718"/>
    </mc:Fallback>
  </mc:AlternateContent>
  <p:extLst>
    <p:ext uri="{E180D4A7-C9FB-4DFB-919C-405C955672EB}">
      <p14:showEvtLst xmlns:p14="http://schemas.microsoft.com/office/powerpoint/2010/main">
        <p14:playEvt time="646" objId="4"/>
        <p14:stopEvt time="7610" objId="4"/>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1630-A047-5B48-A980-3EAB8E416613}"/>
              </a:ext>
            </a:extLst>
          </p:cNvPr>
          <p:cNvSpPr>
            <a:spLocks noGrp="1"/>
          </p:cNvSpPr>
          <p:nvPr>
            <p:ph type="title"/>
          </p:nvPr>
        </p:nvSpPr>
        <p:spPr/>
        <p:txBody>
          <a:bodyPr/>
          <a:lstStyle/>
          <a:p>
            <a:r>
              <a:rPr lang="en-US" dirty="0"/>
              <a:t>OCP: Exercise 2</a:t>
            </a:r>
          </a:p>
        </p:txBody>
      </p:sp>
      <p:sp>
        <p:nvSpPr>
          <p:cNvPr id="3" name="Content Placeholder 2">
            <a:extLst>
              <a:ext uri="{FF2B5EF4-FFF2-40B4-BE49-F238E27FC236}">
                <a16:creationId xmlns:a16="http://schemas.microsoft.com/office/drawing/2014/main" id="{1CD8D467-1517-C14A-B27F-247543BD7C96}"/>
              </a:ext>
            </a:extLst>
          </p:cNvPr>
          <p:cNvSpPr>
            <a:spLocks noGrp="1"/>
          </p:cNvSpPr>
          <p:nvPr>
            <p:ph idx="1"/>
          </p:nvPr>
        </p:nvSpPr>
        <p:spPr/>
        <p:txBody>
          <a:bodyPr/>
          <a:lstStyle/>
          <a:p>
            <a:r>
              <a:rPr lang="en-US" dirty="0"/>
              <a:t>Students implement the following Strategy pattern for sorting algorithms by an OOP programming language, such as Java.</a:t>
            </a:r>
          </a:p>
        </p:txBody>
      </p:sp>
      <p:pic>
        <p:nvPicPr>
          <p:cNvPr id="5" name="Content Placeholder 4">
            <a:extLst>
              <a:ext uri="{FF2B5EF4-FFF2-40B4-BE49-F238E27FC236}">
                <a16:creationId xmlns:a16="http://schemas.microsoft.com/office/drawing/2014/main" id="{19E6191A-E755-8666-3F43-FD7FE6600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46087" y="3048000"/>
            <a:ext cx="8393726"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64066486"/>
      </p:ext>
    </p:extLst>
  </p:cSld>
  <p:clrMapOvr>
    <a:masterClrMapping/>
  </p:clrMapOvr>
  <mc:AlternateContent xmlns:mc="http://schemas.openxmlformats.org/markup-compatibility/2006" xmlns:p14="http://schemas.microsoft.com/office/powerpoint/2010/main">
    <mc:Choice Requires="p14">
      <p:transition spd="slow" p14:dur="2000" advTm="40718"/>
    </mc:Choice>
    <mc:Fallback xmlns="">
      <p:transition spd="slow" advTm="40718"/>
    </mc:Fallback>
  </mc:AlternateContent>
  <p:extLst>
    <p:ext uri="{E180D4A7-C9FB-4DFB-919C-405C955672EB}">
      <p14:showEvtLst xmlns:p14="http://schemas.microsoft.com/office/powerpoint/2010/main">
        <p14:playEvt time="646" objId="4"/>
        <p14:stopEvt time="7610" objId="4"/>
      </p14:showEvt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850A-4280-9246-BDFF-E5EF8F089E97}"/>
              </a:ext>
            </a:extLst>
          </p:cNvPr>
          <p:cNvSpPr>
            <a:spLocks noGrp="1"/>
          </p:cNvSpPr>
          <p:nvPr>
            <p:ph type="title"/>
          </p:nvPr>
        </p:nvSpPr>
        <p:spPr/>
        <p:txBody>
          <a:bodyPr/>
          <a:lstStyle/>
          <a:p>
            <a:r>
              <a:rPr lang="en-US" dirty="0"/>
              <a:t>CHAPTER 2. SOLID Principles</a:t>
            </a:r>
          </a:p>
        </p:txBody>
      </p:sp>
      <p:sp>
        <p:nvSpPr>
          <p:cNvPr id="3" name="Content Placeholder 2">
            <a:extLst>
              <a:ext uri="{FF2B5EF4-FFF2-40B4-BE49-F238E27FC236}">
                <a16:creationId xmlns:a16="http://schemas.microsoft.com/office/drawing/2014/main" id="{28424A69-5A58-6F43-A04B-E74B38B854CA}"/>
              </a:ext>
            </a:extLst>
          </p:cNvPr>
          <p:cNvSpPr>
            <a:spLocks noGrp="1"/>
          </p:cNvSpPr>
          <p:nvPr>
            <p:ph idx="1"/>
          </p:nvPr>
        </p:nvSpPr>
        <p:spPr/>
        <p:txBody>
          <a:bodyPr/>
          <a:lstStyle/>
          <a:p>
            <a:pPr marL="0" indent="0">
              <a:buNone/>
            </a:pPr>
            <a:r>
              <a:rPr lang="vi-VN" sz="3600" dirty="0"/>
              <a:t>2.1. </a:t>
            </a:r>
            <a:r>
              <a:rPr lang="vi-VN" sz="3600" b="1" dirty="0"/>
              <a:t>S</a:t>
            </a:r>
            <a:r>
              <a:rPr lang="vi-VN" sz="3600" dirty="0"/>
              <a:t>ingle Responsibility Principle</a:t>
            </a:r>
          </a:p>
          <a:p>
            <a:pPr marL="0" indent="0" algn="l">
              <a:buNone/>
            </a:pPr>
            <a:r>
              <a:rPr lang="vi-VN" sz="3600" dirty="0"/>
              <a:t>2.2. </a:t>
            </a:r>
            <a:r>
              <a:rPr lang="vi-VN" sz="3600" b="1" dirty="0"/>
              <a:t>O</a:t>
            </a:r>
            <a:r>
              <a:rPr lang="vi-VN" sz="3600" dirty="0"/>
              <a:t>pen-Closed Principle</a:t>
            </a:r>
            <a:br>
              <a:rPr lang="vi-VN" sz="3600" dirty="0"/>
            </a:br>
            <a:r>
              <a:rPr lang="vi-VN" sz="3600" dirty="0">
                <a:solidFill>
                  <a:srgbClr val="FF3300"/>
                </a:solidFill>
              </a:rPr>
              <a:t>2.3. </a:t>
            </a:r>
            <a:r>
              <a:rPr lang="vi-VN" sz="3600" b="1" dirty="0">
                <a:solidFill>
                  <a:srgbClr val="FF3300"/>
                </a:solidFill>
              </a:rPr>
              <a:t>L</a:t>
            </a:r>
            <a:r>
              <a:rPr lang="vi-VN" sz="3600" dirty="0">
                <a:solidFill>
                  <a:srgbClr val="FF3300"/>
                </a:solidFill>
              </a:rPr>
              <a:t>iskov </a:t>
            </a:r>
            <a:r>
              <a:rPr lang="en-US" sz="3600" dirty="0">
                <a:solidFill>
                  <a:srgbClr val="FF3300"/>
                </a:solidFill>
              </a:rPr>
              <a:t>Substitution</a:t>
            </a:r>
            <a:r>
              <a:rPr lang="vi-VN" sz="3600" dirty="0">
                <a:solidFill>
                  <a:srgbClr val="FF3300"/>
                </a:solidFill>
              </a:rPr>
              <a:t> Principle </a:t>
            </a:r>
            <a:br>
              <a:rPr lang="vi-VN" sz="3600" dirty="0"/>
            </a:br>
            <a:r>
              <a:rPr lang="vi-VN" sz="3600" dirty="0"/>
              <a:t>2.4. </a:t>
            </a:r>
            <a:r>
              <a:rPr lang="en-US" sz="3600" b="1" dirty="0"/>
              <a:t>I</a:t>
            </a:r>
            <a:r>
              <a:rPr lang="en-US" sz="3600" dirty="0"/>
              <a:t>nterface Segregation Principle</a:t>
            </a:r>
            <a:endParaRPr lang="vi-VN" sz="3600" dirty="0"/>
          </a:p>
          <a:p>
            <a:pPr marL="0" indent="0">
              <a:buNone/>
            </a:pPr>
            <a:r>
              <a:rPr lang="vi-VN" sz="3600" dirty="0"/>
              <a:t>2.5. </a:t>
            </a:r>
            <a:r>
              <a:rPr lang="en-US" sz="3600" b="1" dirty="0"/>
              <a:t>D</a:t>
            </a:r>
            <a:r>
              <a:rPr lang="en-US" sz="3600" dirty="0"/>
              <a:t>ependency Inversion Principle</a:t>
            </a:r>
            <a:r>
              <a:rPr lang="en-US" sz="3600" dirty="0">
                <a:solidFill>
                  <a:srgbClr val="3333FF"/>
                </a:solidFill>
              </a:rPr>
              <a:t> </a:t>
            </a:r>
            <a:endParaRPr lang="vi-VN" sz="3600" dirty="0"/>
          </a:p>
          <a:p>
            <a:endParaRPr lang="en-US" dirty="0"/>
          </a:p>
        </p:txBody>
      </p:sp>
    </p:spTree>
    <p:custDataLst>
      <p:tags r:id="rId1"/>
    </p:custDataLst>
    <p:extLst>
      <p:ext uri="{BB962C8B-B14F-4D97-AF65-F5344CB8AC3E}">
        <p14:creationId xmlns:p14="http://schemas.microsoft.com/office/powerpoint/2010/main" val="1070017251"/>
      </p:ext>
    </p:extLst>
  </p:cSld>
  <p:clrMapOvr>
    <a:masterClrMapping/>
  </p:clrMapOvr>
  <mc:AlternateContent xmlns:mc="http://schemas.openxmlformats.org/markup-compatibility/2006" xmlns:p14="http://schemas.microsoft.com/office/powerpoint/2010/main">
    <mc:Choice Requires="p14">
      <p:transition spd="slow" p14:dur="2000" advTm="10156"/>
    </mc:Choice>
    <mc:Fallback xmlns="">
      <p:transition spd="slow" advTm="10156"/>
    </mc:Fallback>
  </mc:AlternateContent>
  <p:extLst>
    <p:ext uri="{E180D4A7-C9FB-4DFB-919C-405C955672EB}">
      <p14:showEvtLst xmlns:p14="http://schemas.microsoft.com/office/powerpoint/2010/main">
        <p14:playEvt time="1046" objId="4"/>
        <p14:stopEvt time="6219" objId="4"/>
      </p14:showEvt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656" y="370485"/>
            <a:ext cx="6811343" cy="456311"/>
          </a:xfrm>
          <a:prstGeom prst="rect">
            <a:avLst/>
          </a:prstGeom>
        </p:spPr>
        <p:txBody>
          <a:bodyPr vert="horz" wrap="square" lIns="0" tIns="25178" rIns="0" bIns="0" numCol="1" rtlCol="0" anchor="b" anchorCtr="0" compatLnSpc="1">
            <a:prstTxWarp prst="textNoShape">
              <a:avLst/>
            </a:prstTxWarp>
            <a:spAutoFit/>
          </a:bodyPr>
          <a:lstStyle/>
          <a:p>
            <a:pPr algn="ctr"/>
            <a:r>
              <a:rPr lang="en-US" sz="2800" dirty="0"/>
              <a:t>LSP: The </a:t>
            </a:r>
            <a:r>
              <a:rPr lang="en-US" sz="2800" dirty="0" err="1"/>
              <a:t>Liskov</a:t>
            </a:r>
            <a:r>
              <a:rPr lang="en-US" sz="2800" dirty="0"/>
              <a:t> Substitution Principle</a:t>
            </a:r>
            <a:endParaRPr lang="en-US" sz="2800" dirty="0">
              <a:solidFill>
                <a:srgbClr val="3333FF"/>
              </a:solidFill>
            </a:endParaRPr>
          </a:p>
        </p:txBody>
      </p:sp>
      <p:sp>
        <p:nvSpPr>
          <p:cNvPr id="3" name="object 3"/>
          <p:cNvSpPr txBox="1"/>
          <p:nvPr/>
        </p:nvSpPr>
        <p:spPr>
          <a:xfrm>
            <a:off x="8210098" y="6216130"/>
            <a:ext cx="121094" cy="198556"/>
          </a:xfrm>
          <a:prstGeom prst="rect">
            <a:avLst/>
          </a:prstGeom>
        </p:spPr>
        <p:txBody>
          <a:bodyPr vert="horz" wrap="square" lIns="0" tIns="23979" rIns="0" bIns="0" rtlCol="0">
            <a:spAutoFit/>
          </a:bodyPr>
          <a:lstStyle/>
          <a:p>
            <a:pPr marL="23979">
              <a:spcBef>
                <a:spcPts val="189"/>
              </a:spcBef>
            </a:pPr>
            <a:r>
              <a:rPr sz="1133" b="1" spc="-94" dirty="0">
                <a:solidFill>
                  <a:srgbClr val="FFC000"/>
                </a:solidFill>
                <a:latin typeface="Carlito"/>
                <a:cs typeface="Carlito"/>
              </a:rPr>
              <a:t>8</a:t>
            </a:r>
            <a:endParaRPr sz="1133">
              <a:latin typeface="Carlito"/>
              <a:cs typeface="Carlito"/>
            </a:endParaRPr>
          </a:p>
        </p:txBody>
      </p:sp>
      <p:sp>
        <p:nvSpPr>
          <p:cNvPr id="8" name="object 8"/>
          <p:cNvSpPr txBox="1"/>
          <p:nvPr/>
        </p:nvSpPr>
        <p:spPr>
          <a:xfrm>
            <a:off x="231415" y="6525169"/>
            <a:ext cx="169052" cy="313531"/>
          </a:xfrm>
          <a:prstGeom prst="rect">
            <a:avLst/>
          </a:prstGeom>
        </p:spPr>
        <p:txBody>
          <a:bodyPr vert="horz" wrap="square" lIns="0" tIns="22780" rIns="0" bIns="0" rtlCol="0">
            <a:spAutoFit/>
          </a:bodyPr>
          <a:lstStyle/>
          <a:p>
            <a:pPr marL="23979">
              <a:spcBef>
                <a:spcPts val="179"/>
              </a:spcBef>
            </a:pPr>
            <a:r>
              <a:rPr sz="1888" spc="-94" dirty="0">
                <a:solidFill>
                  <a:srgbClr val="252525"/>
                </a:solidFill>
                <a:latin typeface="Carlito"/>
                <a:cs typeface="Carlito"/>
              </a:rPr>
              <a:t>8</a:t>
            </a:r>
            <a:endParaRPr sz="1888">
              <a:latin typeface="Carlito"/>
              <a:cs typeface="Carlito"/>
            </a:endParaRPr>
          </a:p>
        </p:txBody>
      </p:sp>
      <p:pic>
        <p:nvPicPr>
          <p:cNvPr id="15" name="Picture 14">
            <a:extLst>
              <a:ext uri="{FF2B5EF4-FFF2-40B4-BE49-F238E27FC236}">
                <a16:creationId xmlns:a16="http://schemas.microsoft.com/office/drawing/2014/main" id="{FB49D9D7-5965-AA41-9B91-11226133E30A}"/>
              </a:ext>
            </a:extLst>
          </p:cNvPr>
          <p:cNvPicPr>
            <a:picLocks noChangeAspect="1"/>
          </p:cNvPicPr>
          <p:nvPr/>
        </p:nvPicPr>
        <p:blipFill rotWithShape="1">
          <a:blip r:embed="rId3">
            <a:extLst>
              <a:ext uri="{28A0092B-C50C-407E-A947-70E740481C1C}">
                <a14:useLocalDpi xmlns:a14="http://schemas.microsoft.com/office/drawing/2010/main" val="0"/>
              </a:ext>
            </a:extLst>
          </a:blip>
          <a:srcRect l="25833" t="28227" r="26667" b="24599"/>
          <a:stretch/>
        </p:blipFill>
        <p:spPr>
          <a:xfrm>
            <a:off x="1092192" y="1032417"/>
            <a:ext cx="7239000" cy="4953000"/>
          </a:xfrm>
          <a:prstGeom prst="rect">
            <a:avLst/>
          </a:prstGeom>
        </p:spPr>
      </p:pic>
    </p:spTree>
    <p:custDataLst>
      <p:tags r:id="rId1"/>
    </p:custDataLst>
    <p:extLst>
      <p:ext uri="{BB962C8B-B14F-4D97-AF65-F5344CB8AC3E}">
        <p14:creationId xmlns:p14="http://schemas.microsoft.com/office/powerpoint/2010/main" val="756343056"/>
      </p:ext>
    </p:extLst>
  </p:cSld>
  <p:clrMapOvr>
    <a:masterClrMapping/>
  </p:clrMapOvr>
  <mc:AlternateContent xmlns:mc="http://schemas.openxmlformats.org/markup-compatibility/2006" xmlns:p14="http://schemas.microsoft.com/office/powerpoint/2010/main">
    <mc:Choice Requires="p14">
      <p:transition spd="slow" p14:dur="2000" advTm="18331"/>
    </mc:Choice>
    <mc:Fallback xmlns="">
      <p:transition spd="slow" advTm="18331"/>
    </mc:Fallback>
  </mc:AlternateContent>
  <p:extLst>
    <p:ext uri="{E180D4A7-C9FB-4DFB-919C-405C955672EB}">
      <p14:showEvtLst xmlns:p14="http://schemas.microsoft.com/office/powerpoint/2010/main">
        <p14:playEvt time="1257" objId="4"/>
        <p14:stopEvt time="14219" objId="4"/>
      </p14:showEvt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A5C5-DFD5-0D47-A2D0-31FE45813FA0}"/>
              </a:ext>
            </a:extLst>
          </p:cNvPr>
          <p:cNvSpPr>
            <a:spLocks noGrp="1"/>
          </p:cNvSpPr>
          <p:nvPr>
            <p:ph type="title"/>
          </p:nvPr>
        </p:nvSpPr>
        <p:spPr>
          <a:xfrm>
            <a:off x="468313" y="115889"/>
            <a:ext cx="8828087" cy="646112"/>
          </a:xfrm>
        </p:spPr>
        <p:txBody>
          <a:bodyPr/>
          <a:lstStyle/>
          <a:p>
            <a:r>
              <a:rPr lang="en-US" sz="2800" dirty="0"/>
              <a:t>LSP: The </a:t>
            </a:r>
            <a:r>
              <a:rPr lang="en-US" sz="2800" dirty="0" err="1"/>
              <a:t>Liskov</a:t>
            </a:r>
            <a:r>
              <a:rPr lang="en-US" sz="2800" dirty="0"/>
              <a:t> Substitution Principle</a:t>
            </a:r>
          </a:p>
        </p:txBody>
      </p:sp>
      <p:sp>
        <p:nvSpPr>
          <p:cNvPr id="3" name="Content Placeholder 2">
            <a:extLst>
              <a:ext uri="{FF2B5EF4-FFF2-40B4-BE49-F238E27FC236}">
                <a16:creationId xmlns:a16="http://schemas.microsoft.com/office/drawing/2014/main" id="{BA7539EF-3C86-5843-AA70-A067EA0FB386}"/>
              </a:ext>
            </a:extLst>
          </p:cNvPr>
          <p:cNvSpPr>
            <a:spLocks noGrp="1"/>
          </p:cNvSpPr>
          <p:nvPr>
            <p:ph idx="1"/>
          </p:nvPr>
        </p:nvSpPr>
        <p:spPr>
          <a:xfrm>
            <a:off x="447649" y="1009650"/>
            <a:ext cx="8229600" cy="4838700"/>
          </a:xfrm>
        </p:spPr>
        <p:txBody>
          <a:bodyPr/>
          <a:lstStyle/>
          <a:p>
            <a:r>
              <a:rPr lang="vi-VN" dirty="0"/>
              <a:t>Objects of a </a:t>
            </a:r>
            <a:r>
              <a:rPr lang="vi-VN" dirty="0">
                <a:solidFill>
                  <a:srgbClr val="FF0000"/>
                </a:solidFill>
              </a:rPr>
              <a:t>child class </a:t>
            </a:r>
            <a:r>
              <a:rPr lang="vi-VN" dirty="0"/>
              <a:t>must be able to replace the </a:t>
            </a:r>
            <a:r>
              <a:rPr lang="vi-VN" dirty="0">
                <a:solidFill>
                  <a:srgbClr val="FF0000"/>
                </a:solidFill>
              </a:rPr>
              <a:t>parent class </a:t>
            </a:r>
            <a:r>
              <a:rPr lang="vi-VN" dirty="0"/>
              <a:t>without changing the correctness of the program. In other words, the child class must </a:t>
            </a:r>
            <a:r>
              <a:rPr lang="vi-VN" dirty="0">
                <a:solidFill>
                  <a:srgbClr val="FF0000"/>
                </a:solidFill>
              </a:rPr>
              <a:t>maintain the behavior </a:t>
            </a:r>
            <a:r>
              <a:rPr lang="vi-VN" dirty="0"/>
              <a:t>of the parent class and not change the logic </a:t>
            </a:r>
            <a:r>
              <a:rPr lang="vi-VN" dirty="0">
                <a:solidFill>
                  <a:srgbClr val="FF0000"/>
                </a:solidFill>
              </a:rPr>
              <a:t>when replacing it</a:t>
            </a:r>
            <a:r>
              <a:rPr lang="vi-VN" dirty="0"/>
              <a:t>.</a:t>
            </a:r>
          </a:p>
          <a:p>
            <a:r>
              <a:rPr lang="vi-VN" dirty="0"/>
              <a:t>Eg: if you have a Shape class, child classes such as Rectangle or Circle must be able to be used in places where the Shape class is used without causing errors in the system.</a:t>
            </a:r>
          </a:p>
          <a:p>
            <a:endParaRPr lang="en-US" dirty="0"/>
          </a:p>
        </p:txBody>
      </p:sp>
      <p:pic>
        <p:nvPicPr>
          <p:cNvPr id="4" name="slide4.mp3">
            <a:hlinkClick r:id="" action="ppaction://media"/>
            <a:extLst>
              <a:ext uri="{FF2B5EF4-FFF2-40B4-BE49-F238E27FC236}">
                <a16:creationId xmlns:a16="http://schemas.microsoft.com/office/drawing/2014/main" id="{E5C24AF3-0DF6-7CBD-FE0B-85770694DBF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01000" y="5441950"/>
            <a:ext cx="812800" cy="812800"/>
          </a:xfrm>
          <a:prstGeom prst="rect">
            <a:avLst/>
          </a:prstGeom>
        </p:spPr>
      </p:pic>
    </p:spTree>
    <p:custDataLst>
      <p:tags r:id="rId1"/>
    </p:custDataLst>
    <p:extLst>
      <p:ext uri="{BB962C8B-B14F-4D97-AF65-F5344CB8AC3E}">
        <p14:creationId xmlns:p14="http://schemas.microsoft.com/office/powerpoint/2010/main" val="14941929"/>
      </p:ext>
    </p:extLst>
  </p:cSld>
  <p:clrMapOvr>
    <a:masterClrMapping/>
  </p:clrMapOvr>
  <mc:AlternateContent xmlns:mc="http://schemas.openxmlformats.org/markup-compatibility/2006" xmlns:p14="http://schemas.microsoft.com/office/powerpoint/2010/main">
    <mc:Choice Requires="p14">
      <p:transition spd="slow" p14:dur="2000" advTm="37502"/>
    </mc:Choice>
    <mc:Fallback xmlns="">
      <p:transition spd="slow" advTm="375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777" objId="4"/>
        <p14:stopEvt time="27909" objId="4"/>
      </p14:showEvt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A5C5-DFD5-0D47-A2D0-31FE45813FA0}"/>
              </a:ext>
            </a:extLst>
          </p:cNvPr>
          <p:cNvSpPr>
            <a:spLocks noGrp="1"/>
          </p:cNvSpPr>
          <p:nvPr>
            <p:ph type="title"/>
          </p:nvPr>
        </p:nvSpPr>
        <p:spPr>
          <a:xfrm>
            <a:off x="468313" y="115889"/>
            <a:ext cx="8828087" cy="646112"/>
          </a:xfrm>
        </p:spPr>
        <p:txBody>
          <a:bodyPr/>
          <a:lstStyle/>
          <a:p>
            <a:r>
              <a:rPr lang="en-US" sz="2800" dirty="0"/>
              <a:t>LSP: The </a:t>
            </a:r>
            <a:r>
              <a:rPr lang="en-US" sz="2800" dirty="0" err="1"/>
              <a:t>Liskov</a:t>
            </a:r>
            <a:r>
              <a:rPr lang="en-US" sz="2800" dirty="0"/>
              <a:t> Substitution Principle</a:t>
            </a:r>
          </a:p>
        </p:txBody>
      </p:sp>
      <p:sp>
        <p:nvSpPr>
          <p:cNvPr id="3" name="Content Placeholder 2">
            <a:extLst>
              <a:ext uri="{FF2B5EF4-FFF2-40B4-BE49-F238E27FC236}">
                <a16:creationId xmlns:a16="http://schemas.microsoft.com/office/drawing/2014/main" id="{BA7539EF-3C86-5843-AA70-A067EA0FB386}"/>
              </a:ext>
            </a:extLst>
          </p:cNvPr>
          <p:cNvSpPr>
            <a:spLocks noGrp="1"/>
          </p:cNvSpPr>
          <p:nvPr>
            <p:ph idx="1"/>
          </p:nvPr>
        </p:nvSpPr>
        <p:spPr>
          <a:xfrm>
            <a:off x="447649" y="1009650"/>
            <a:ext cx="8229600" cy="4838700"/>
          </a:xfrm>
        </p:spPr>
        <p:txBody>
          <a:bodyPr/>
          <a:lstStyle/>
          <a:p>
            <a:r>
              <a:rPr lang="vi-VN" dirty="0"/>
              <a:t>In the early years of the object-oriented revolution, we thought of the LSP as a way to guide the use of inheritance, as shown in the previous sections. However, over the years the LSP has morphed into a broader principle of software design that pertains to interfaces and implementations.</a:t>
            </a:r>
          </a:p>
          <a:p>
            <a:pPr marL="0" indent="0">
              <a:buNone/>
            </a:pPr>
            <a:endParaRPr lang="vi-VN" dirty="0"/>
          </a:p>
        </p:txBody>
      </p:sp>
      <p:pic>
        <p:nvPicPr>
          <p:cNvPr id="5" name="slide6.mp3">
            <a:hlinkClick r:id="" action="ppaction://media"/>
            <a:extLst>
              <a:ext uri="{FF2B5EF4-FFF2-40B4-BE49-F238E27FC236}">
                <a16:creationId xmlns:a16="http://schemas.microsoft.com/office/drawing/2014/main" id="{4C60F037-BF57-D4FD-EC76-57291796559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33400" y="5441950"/>
            <a:ext cx="812800" cy="812800"/>
          </a:xfrm>
          <a:prstGeom prst="rect">
            <a:avLst/>
          </a:prstGeom>
        </p:spPr>
      </p:pic>
    </p:spTree>
    <p:custDataLst>
      <p:tags r:id="rId1"/>
    </p:custDataLst>
    <p:extLst>
      <p:ext uri="{BB962C8B-B14F-4D97-AF65-F5344CB8AC3E}">
        <p14:creationId xmlns:p14="http://schemas.microsoft.com/office/powerpoint/2010/main" val="2734226269"/>
      </p:ext>
    </p:extLst>
  </p:cSld>
  <p:clrMapOvr>
    <a:masterClrMapping/>
  </p:clrMapOvr>
  <mc:AlternateContent xmlns:mc="http://schemas.openxmlformats.org/markup-compatibility/2006" xmlns:p14="http://schemas.microsoft.com/office/powerpoint/2010/main">
    <mc:Choice Requires="p14">
      <p:transition spd="slow" p14:dur="2000" advTm="22365"/>
    </mc:Choice>
    <mc:Fallback xmlns="">
      <p:transition spd="slow" advTm="223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916" objId="5"/>
        <p14:stopEvt time="19676" objId="5"/>
      </p14:showEvt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6A3F-8280-4B44-B326-107319F9BC47}"/>
              </a:ext>
            </a:extLst>
          </p:cNvPr>
          <p:cNvSpPr>
            <a:spLocks noGrp="1"/>
          </p:cNvSpPr>
          <p:nvPr>
            <p:ph type="title"/>
          </p:nvPr>
        </p:nvSpPr>
        <p:spPr/>
        <p:txBody>
          <a:bodyPr/>
          <a:lstStyle/>
          <a:p>
            <a:r>
              <a:rPr lang="en-US" sz="2800" dirty="0"/>
              <a:t>LSP: Violation</a:t>
            </a:r>
          </a:p>
        </p:txBody>
      </p:sp>
      <p:pic>
        <p:nvPicPr>
          <p:cNvPr id="5" name="Content Placeholder 4">
            <a:extLst>
              <a:ext uri="{FF2B5EF4-FFF2-40B4-BE49-F238E27FC236}">
                <a16:creationId xmlns:a16="http://schemas.microsoft.com/office/drawing/2014/main" id="{573553E5-6656-0D48-8301-ABA75232DF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1256" y="907974"/>
            <a:ext cx="3888343" cy="5153961"/>
          </a:xfrm>
        </p:spPr>
      </p:pic>
      <p:pic>
        <p:nvPicPr>
          <p:cNvPr id="12" name="Picture 11">
            <a:extLst>
              <a:ext uri="{FF2B5EF4-FFF2-40B4-BE49-F238E27FC236}">
                <a16:creationId xmlns:a16="http://schemas.microsoft.com/office/drawing/2014/main" id="{F4C6DEBA-CDBB-3A4A-90F7-368594F9B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29" y="4668058"/>
            <a:ext cx="4271427" cy="1514829"/>
          </a:xfrm>
          <a:prstGeom prst="rect">
            <a:avLst/>
          </a:prstGeom>
        </p:spPr>
      </p:pic>
      <p:pic>
        <p:nvPicPr>
          <p:cNvPr id="8" name="Picture 7">
            <a:extLst>
              <a:ext uri="{FF2B5EF4-FFF2-40B4-BE49-F238E27FC236}">
                <a16:creationId xmlns:a16="http://schemas.microsoft.com/office/drawing/2014/main" id="{BE4E612D-E02D-FF94-31A0-2533C8081A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1050980"/>
            <a:ext cx="1905000" cy="2917785"/>
          </a:xfrm>
          <a:prstGeom prst="rect">
            <a:avLst/>
          </a:prstGeom>
        </p:spPr>
      </p:pic>
    </p:spTree>
    <p:custDataLst>
      <p:tags r:id="rId1"/>
    </p:custDataLst>
    <p:extLst>
      <p:ext uri="{BB962C8B-B14F-4D97-AF65-F5344CB8AC3E}">
        <p14:creationId xmlns:p14="http://schemas.microsoft.com/office/powerpoint/2010/main" val="1604401898"/>
      </p:ext>
    </p:extLst>
  </p:cSld>
  <p:clrMapOvr>
    <a:masterClrMapping/>
  </p:clrMapOvr>
  <mc:AlternateContent xmlns:mc="http://schemas.openxmlformats.org/markup-compatibility/2006" xmlns:p14="http://schemas.microsoft.com/office/powerpoint/2010/main">
    <mc:Choice Requires="p14">
      <p:transition spd="slow" p14:dur="2000" advTm="24740"/>
    </mc:Choice>
    <mc:Fallback xmlns="">
      <p:transition spd="slow" advTm="24740"/>
    </mc:Fallback>
  </mc:AlternateContent>
  <p:extLst>
    <p:ext uri="{E180D4A7-C9FB-4DFB-919C-405C955672EB}">
      <p14:showEvtLst xmlns:p14="http://schemas.microsoft.com/office/powerpoint/2010/main">
        <p14:playEvt time="1004" objId="4"/>
        <p14:stopEvt time="10662" objId="4"/>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A5C5-DFD5-0D47-A2D0-31FE45813FA0}"/>
              </a:ext>
            </a:extLst>
          </p:cNvPr>
          <p:cNvSpPr>
            <a:spLocks noGrp="1"/>
          </p:cNvSpPr>
          <p:nvPr>
            <p:ph type="title"/>
          </p:nvPr>
        </p:nvSpPr>
        <p:spPr>
          <a:xfrm>
            <a:off x="468313" y="115889"/>
            <a:ext cx="8828087" cy="646112"/>
          </a:xfrm>
        </p:spPr>
        <p:txBody>
          <a:bodyPr/>
          <a:lstStyle/>
          <a:p>
            <a:r>
              <a:rPr lang="en-US" sz="2800" dirty="0"/>
              <a:t>LSP: Violation</a:t>
            </a:r>
          </a:p>
        </p:txBody>
      </p:sp>
      <p:sp>
        <p:nvSpPr>
          <p:cNvPr id="3" name="Content Placeholder 2">
            <a:extLst>
              <a:ext uri="{FF2B5EF4-FFF2-40B4-BE49-F238E27FC236}">
                <a16:creationId xmlns:a16="http://schemas.microsoft.com/office/drawing/2014/main" id="{BA7539EF-3C86-5843-AA70-A067EA0FB386}"/>
              </a:ext>
            </a:extLst>
          </p:cNvPr>
          <p:cNvSpPr>
            <a:spLocks noGrp="1"/>
          </p:cNvSpPr>
          <p:nvPr>
            <p:ph idx="1"/>
          </p:nvPr>
        </p:nvSpPr>
        <p:spPr>
          <a:xfrm>
            <a:off x="447649" y="1009650"/>
            <a:ext cx="8229600" cy="4838700"/>
          </a:xfrm>
        </p:spPr>
        <p:txBody>
          <a:bodyPr/>
          <a:lstStyle/>
          <a:p>
            <a:r>
              <a:rPr lang="vi-VN" sz="2400" dirty="0"/>
              <a:t>Example LSP Violation</a:t>
            </a:r>
          </a:p>
          <a:p>
            <a:endParaRPr lang="vi-VN" dirty="0"/>
          </a:p>
          <a:p>
            <a:endParaRPr lang="vi-VN" dirty="0"/>
          </a:p>
          <a:p>
            <a:endParaRPr lang="vi-VN" dirty="0"/>
          </a:p>
          <a:p>
            <a:endParaRPr lang="vi-VN" dirty="0"/>
          </a:p>
          <a:p>
            <a:r>
              <a:rPr lang="en-GB" sz="2000" dirty="0">
                <a:effectLst/>
                <a:latin typeface="Arial" panose="020B0604020202020204" pitchFamily="34" charset="0"/>
                <a:cs typeface="Arial" panose="020B0604020202020204" pitchFamily="34" charset="0"/>
              </a:rPr>
              <a:t>In this example, Square is not a proper subtype of Rectangle because the height and width of the Rectangle are independently mutable; in contrast, the height and width of the Square must change together. Since the User believes it is communicating with a Rectangle, it could easily get confused. </a:t>
            </a:r>
            <a:endParaRPr lang="en-GB" sz="2000" dirty="0">
              <a:latin typeface="Arial" panose="020B0604020202020204" pitchFamily="34" charset="0"/>
              <a:cs typeface="Arial" panose="020B0604020202020204" pitchFamily="34" charset="0"/>
            </a:endParaRPr>
          </a:p>
          <a:p>
            <a:endParaRPr lang="vi-VN" dirty="0"/>
          </a:p>
        </p:txBody>
      </p:sp>
      <p:pic>
        <p:nvPicPr>
          <p:cNvPr id="6" name="Picture 5">
            <a:extLst>
              <a:ext uri="{FF2B5EF4-FFF2-40B4-BE49-F238E27FC236}">
                <a16:creationId xmlns:a16="http://schemas.microsoft.com/office/drawing/2014/main" id="{02401282-41C7-A1AE-690D-AD2D825E6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800" y="1522046"/>
            <a:ext cx="3454400" cy="1930400"/>
          </a:xfrm>
          <a:prstGeom prst="rect">
            <a:avLst/>
          </a:prstGeom>
        </p:spPr>
      </p:pic>
    </p:spTree>
    <p:custDataLst>
      <p:tags r:id="rId1"/>
    </p:custDataLst>
    <p:extLst>
      <p:ext uri="{BB962C8B-B14F-4D97-AF65-F5344CB8AC3E}">
        <p14:creationId xmlns:p14="http://schemas.microsoft.com/office/powerpoint/2010/main" val="1242724862"/>
      </p:ext>
    </p:extLst>
  </p:cSld>
  <p:clrMapOvr>
    <a:masterClrMapping/>
  </p:clrMapOvr>
  <mc:AlternateContent xmlns:mc="http://schemas.openxmlformats.org/markup-compatibility/2006" xmlns:p14="http://schemas.microsoft.com/office/powerpoint/2010/main">
    <mc:Choice Requires="p14">
      <p:transition spd="slow" p14:dur="2000" advTm="38535"/>
    </mc:Choice>
    <mc:Fallback xmlns="">
      <p:transition spd="slow" advTm="38535"/>
    </mc:Fallback>
  </mc:AlternateContent>
  <p:extLst>
    <p:ext uri="{E180D4A7-C9FB-4DFB-919C-405C955672EB}">
      <p14:showEvtLst xmlns:p14="http://schemas.microsoft.com/office/powerpoint/2010/main">
        <p14:playEvt time="1191" objId="7"/>
        <p14:stopEvt time="21848" objId="7"/>
      </p14:showEvt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A5C5-DFD5-0D47-A2D0-31FE45813FA0}"/>
              </a:ext>
            </a:extLst>
          </p:cNvPr>
          <p:cNvSpPr>
            <a:spLocks noGrp="1"/>
          </p:cNvSpPr>
          <p:nvPr>
            <p:ph type="title"/>
          </p:nvPr>
        </p:nvSpPr>
        <p:spPr>
          <a:xfrm>
            <a:off x="468313" y="115889"/>
            <a:ext cx="8828087" cy="646112"/>
          </a:xfrm>
        </p:spPr>
        <p:txBody>
          <a:bodyPr/>
          <a:lstStyle/>
          <a:p>
            <a:r>
              <a:rPr lang="en-US" sz="2800" dirty="0"/>
              <a:t>LSP: Conclusion</a:t>
            </a:r>
          </a:p>
        </p:txBody>
      </p:sp>
      <p:sp>
        <p:nvSpPr>
          <p:cNvPr id="3" name="Content Placeholder 2">
            <a:extLst>
              <a:ext uri="{FF2B5EF4-FFF2-40B4-BE49-F238E27FC236}">
                <a16:creationId xmlns:a16="http://schemas.microsoft.com/office/drawing/2014/main" id="{BA7539EF-3C86-5843-AA70-A067EA0FB386}"/>
              </a:ext>
            </a:extLst>
          </p:cNvPr>
          <p:cNvSpPr>
            <a:spLocks noGrp="1"/>
          </p:cNvSpPr>
          <p:nvPr>
            <p:ph idx="1"/>
          </p:nvPr>
        </p:nvSpPr>
        <p:spPr>
          <a:xfrm>
            <a:off x="447649" y="1009650"/>
            <a:ext cx="8229600" cy="4838700"/>
          </a:xfrm>
        </p:spPr>
        <p:txBody>
          <a:bodyPr/>
          <a:lstStyle/>
          <a:p>
            <a:r>
              <a:rPr lang="vi-VN" dirty="0"/>
              <a:t>The LSP can, and should, be extended to the level of architecture. A simple violation of substitutability, can cause a system’s architecture to be polluted with a significant amount of extra mechanisms.</a:t>
            </a:r>
          </a:p>
        </p:txBody>
      </p:sp>
    </p:spTree>
    <p:custDataLst>
      <p:tags r:id="rId1"/>
    </p:custDataLst>
    <p:extLst>
      <p:ext uri="{BB962C8B-B14F-4D97-AF65-F5344CB8AC3E}">
        <p14:creationId xmlns:p14="http://schemas.microsoft.com/office/powerpoint/2010/main" val="766160455"/>
      </p:ext>
    </p:extLst>
  </p:cSld>
  <p:clrMapOvr>
    <a:masterClrMapping/>
  </p:clrMapOvr>
  <mc:AlternateContent xmlns:mc="http://schemas.openxmlformats.org/markup-compatibility/2006" xmlns:p14="http://schemas.microsoft.com/office/powerpoint/2010/main">
    <mc:Choice Requires="p14">
      <p:transition spd="slow" p14:dur="2000" advTm="22365"/>
    </mc:Choice>
    <mc:Fallback xmlns="">
      <p:transition spd="slow" advTm="22365"/>
    </mc:Fallback>
  </mc:AlternateContent>
  <p:extLst>
    <p:ext uri="{E180D4A7-C9FB-4DFB-919C-405C955672EB}">
      <p14:showEvtLst xmlns:p14="http://schemas.microsoft.com/office/powerpoint/2010/main">
        <p14:playEvt time="916" objId="5"/>
        <p14:stopEvt time="19676" objId="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468" y="378639"/>
            <a:ext cx="8057732"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SRP: The Single Responsibility Principle </a:t>
            </a:r>
          </a:p>
        </p:txBody>
      </p:sp>
      <p:sp>
        <p:nvSpPr>
          <p:cNvPr id="3" name="object 3"/>
          <p:cNvSpPr txBox="1"/>
          <p:nvPr/>
        </p:nvSpPr>
        <p:spPr>
          <a:xfrm>
            <a:off x="8210098" y="6216130"/>
            <a:ext cx="121094" cy="198556"/>
          </a:xfrm>
          <a:prstGeom prst="rect">
            <a:avLst/>
          </a:prstGeom>
        </p:spPr>
        <p:txBody>
          <a:bodyPr vert="horz" wrap="square" lIns="0" tIns="23979" rIns="0" bIns="0" rtlCol="0">
            <a:spAutoFit/>
          </a:bodyPr>
          <a:lstStyle/>
          <a:p>
            <a:pPr marL="23979">
              <a:spcBef>
                <a:spcPts val="189"/>
              </a:spcBef>
            </a:pPr>
            <a:r>
              <a:rPr sz="1133" b="1" spc="-94" dirty="0">
                <a:solidFill>
                  <a:srgbClr val="FFC000"/>
                </a:solidFill>
                <a:latin typeface="Carlito"/>
                <a:cs typeface="Carlito"/>
              </a:rPr>
              <a:t>6</a:t>
            </a:r>
            <a:endParaRPr sz="1133">
              <a:latin typeface="Carlito"/>
              <a:cs typeface="Carlito"/>
            </a:endParaRPr>
          </a:p>
        </p:txBody>
      </p:sp>
      <p:sp>
        <p:nvSpPr>
          <p:cNvPr id="4" name="Rectangle 3">
            <a:extLst>
              <a:ext uri="{FF2B5EF4-FFF2-40B4-BE49-F238E27FC236}">
                <a16:creationId xmlns:a16="http://schemas.microsoft.com/office/drawing/2014/main" id="{870DBBA6-0463-F14C-9272-77890E904177}"/>
              </a:ext>
            </a:extLst>
          </p:cNvPr>
          <p:cNvSpPr/>
          <p:nvPr/>
        </p:nvSpPr>
        <p:spPr>
          <a:xfrm>
            <a:off x="400468" y="1002773"/>
            <a:ext cx="5771732" cy="3477875"/>
          </a:xfrm>
          <a:prstGeom prst="rect">
            <a:avLst/>
          </a:prstGeom>
        </p:spPr>
        <p:txBody>
          <a:bodyPr wrap="square">
            <a:spAutoFit/>
          </a:bodyPr>
          <a:lstStyle/>
          <a:p>
            <a:r>
              <a:rPr lang="en-US" sz="2000" dirty="0">
                <a:solidFill>
                  <a:srgbClr val="002060"/>
                </a:solidFill>
              </a:rPr>
              <a:t>An active corollary to </a:t>
            </a:r>
            <a:r>
              <a:rPr lang="en-US" sz="2000" b="1" dirty="0">
                <a:solidFill>
                  <a:srgbClr val="002060"/>
                </a:solidFill>
              </a:rPr>
              <a:t>Conway’s law</a:t>
            </a:r>
            <a:r>
              <a:rPr lang="en-US" sz="2000" dirty="0">
                <a:solidFill>
                  <a:srgbClr val="002060"/>
                </a:solidFill>
              </a:rPr>
              <a:t>: The best structure for a software system is heavily influenced by the social structure of the organization that uses it so that each software </a:t>
            </a:r>
            <a:r>
              <a:rPr lang="en-US" sz="2000" b="1" dirty="0">
                <a:solidFill>
                  <a:srgbClr val="FF0000"/>
                </a:solidFill>
              </a:rPr>
              <a:t>module has one, and only one, reason to change</a:t>
            </a:r>
            <a:r>
              <a:rPr lang="en-US" sz="2000" dirty="0">
                <a:solidFill>
                  <a:srgbClr val="FF0000"/>
                </a:solidFill>
              </a:rPr>
              <a:t>.</a:t>
            </a:r>
          </a:p>
          <a:p>
            <a:endParaRPr lang="en-US" sz="2000" dirty="0">
              <a:solidFill>
                <a:srgbClr val="002060"/>
              </a:solidFill>
            </a:endParaRPr>
          </a:p>
          <a:p>
            <a:r>
              <a:rPr lang="en-US" sz="2400" i="1" dirty="0">
                <a:solidFill>
                  <a:srgbClr val="002060"/>
                </a:solidFill>
              </a:rPr>
              <a:t>A module should be responsible to one, and only one, actor. </a:t>
            </a:r>
          </a:p>
          <a:p>
            <a:endParaRPr lang="en-US" sz="3200" i="1" dirty="0">
              <a:solidFill>
                <a:srgbClr val="002060"/>
              </a:solidFill>
            </a:endParaRPr>
          </a:p>
          <a:p>
            <a:endParaRPr lang="en-US" sz="2000" dirty="0">
              <a:solidFill>
                <a:srgbClr val="002060"/>
              </a:solidFill>
            </a:endParaRPr>
          </a:p>
        </p:txBody>
      </p:sp>
      <p:pic>
        <p:nvPicPr>
          <p:cNvPr id="12" name="Picture 11">
            <a:extLst>
              <a:ext uri="{FF2B5EF4-FFF2-40B4-BE49-F238E27FC236}">
                <a16:creationId xmlns:a16="http://schemas.microsoft.com/office/drawing/2014/main" id="{6B8F7F04-54FC-61B4-530E-A4FC02166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002773"/>
            <a:ext cx="1905000" cy="1970128"/>
          </a:xfrm>
          <a:prstGeom prst="rect">
            <a:avLst/>
          </a:prstGeom>
        </p:spPr>
      </p:pic>
      <p:pic>
        <p:nvPicPr>
          <p:cNvPr id="14" name="Picture 13">
            <a:extLst>
              <a:ext uri="{FF2B5EF4-FFF2-40B4-BE49-F238E27FC236}">
                <a16:creationId xmlns:a16="http://schemas.microsoft.com/office/drawing/2014/main" id="{4AEA2762-E420-C008-F5F6-275CB6AAA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673" y="2981913"/>
            <a:ext cx="2344690" cy="3289233"/>
          </a:xfrm>
          <a:prstGeom prst="rect">
            <a:avLst/>
          </a:prstGeom>
        </p:spPr>
      </p:pic>
    </p:spTree>
    <p:extLst>
      <p:ext uri="{BB962C8B-B14F-4D97-AF65-F5344CB8AC3E}">
        <p14:creationId xmlns:p14="http://schemas.microsoft.com/office/powerpoint/2010/main" val="3799313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850A-4280-9246-BDFF-E5EF8F089E97}"/>
              </a:ext>
            </a:extLst>
          </p:cNvPr>
          <p:cNvSpPr>
            <a:spLocks noGrp="1"/>
          </p:cNvSpPr>
          <p:nvPr>
            <p:ph type="title"/>
          </p:nvPr>
        </p:nvSpPr>
        <p:spPr/>
        <p:txBody>
          <a:bodyPr/>
          <a:lstStyle/>
          <a:p>
            <a:r>
              <a:rPr lang="en-US" dirty="0"/>
              <a:t>CHAPTER 2. SOLID Principles</a:t>
            </a:r>
          </a:p>
        </p:txBody>
      </p:sp>
      <p:sp>
        <p:nvSpPr>
          <p:cNvPr id="3" name="Content Placeholder 2">
            <a:extLst>
              <a:ext uri="{FF2B5EF4-FFF2-40B4-BE49-F238E27FC236}">
                <a16:creationId xmlns:a16="http://schemas.microsoft.com/office/drawing/2014/main" id="{28424A69-5A58-6F43-A04B-E74B38B854CA}"/>
              </a:ext>
            </a:extLst>
          </p:cNvPr>
          <p:cNvSpPr>
            <a:spLocks noGrp="1"/>
          </p:cNvSpPr>
          <p:nvPr>
            <p:ph idx="1"/>
          </p:nvPr>
        </p:nvSpPr>
        <p:spPr/>
        <p:txBody>
          <a:bodyPr/>
          <a:lstStyle/>
          <a:p>
            <a:pPr marL="0" indent="0">
              <a:buNone/>
            </a:pPr>
            <a:r>
              <a:rPr lang="vi-VN" sz="3600" dirty="0"/>
              <a:t>2.1. </a:t>
            </a:r>
            <a:r>
              <a:rPr lang="vi-VN" sz="3600" b="1" dirty="0"/>
              <a:t>S</a:t>
            </a:r>
            <a:r>
              <a:rPr lang="vi-VN" sz="3600" dirty="0"/>
              <a:t>ingle Responsibility Principle</a:t>
            </a:r>
          </a:p>
          <a:p>
            <a:pPr marL="0" indent="0" algn="l">
              <a:buNone/>
            </a:pPr>
            <a:r>
              <a:rPr lang="vi-VN" sz="3600" dirty="0"/>
              <a:t>2.2. </a:t>
            </a:r>
            <a:r>
              <a:rPr lang="vi-VN" sz="3600" b="1" dirty="0"/>
              <a:t>O</a:t>
            </a:r>
            <a:r>
              <a:rPr lang="vi-VN" sz="3600" dirty="0"/>
              <a:t>pen-Closed Principle</a:t>
            </a:r>
            <a:br>
              <a:rPr lang="vi-VN" sz="3600" dirty="0"/>
            </a:br>
            <a:r>
              <a:rPr lang="vi-VN" sz="3600" dirty="0"/>
              <a:t>2.3. </a:t>
            </a:r>
            <a:r>
              <a:rPr lang="vi-VN" sz="3600" b="1" dirty="0"/>
              <a:t>L</a:t>
            </a:r>
            <a:r>
              <a:rPr lang="vi-VN" sz="3600" dirty="0"/>
              <a:t>iskov </a:t>
            </a:r>
            <a:r>
              <a:rPr lang="en-US" sz="3600" dirty="0"/>
              <a:t>Substitution</a:t>
            </a:r>
            <a:r>
              <a:rPr lang="vi-VN" sz="3600" dirty="0"/>
              <a:t> Principle </a:t>
            </a:r>
            <a:br>
              <a:rPr lang="vi-VN" sz="3600" dirty="0"/>
            </a:br>
            <a:r>
              <a:rPr lang="vi-VN" sz="3600" dirty="0">
                <a:solidFill>
                  <a:srgbClr val="FF0000"/>
                </a:solidFill>
              </a:rPr>
              <a:t>2.4. </a:t>
            </a:r>
            <a:r>
              <a:rPr lang="en-US" sz="3600" b="1" dirty="0">
                <a:solidFill>
                  <a:srgbClr val="FF0000"/>
                </a:solidFill>
              </a:rPr>
              <a:t>I</a:t>
            </a:r>
            <a:r>
              <a:rPr lang="en-US" sz="3600" dirty="0">
                <a:solidFill>
                  <a:srgbClr val="FF0000"/>
                </a:solidFill>
              </a:rPr>
              <a:t>nterface Segregation Principle</a:t>
            </a:r>
            <a:endParaRPr lang="vi-VN" sz="3600" dirty="0">
              <a:solidFill>
                <a:srgbClr val="FF0000"/>
              </a:solidFill>
            </a:endParaRPr>
          </a:p>
          <a:p>
            <a:pPr marL="0" indent="0">
              <a:buNone/>
            </a:pPr>
            <a:r>
              <a:rPr lang="vi-VN" sz="3600" dirty="0"/>
              <a:t>2.5. </a:t>
            </a:r>
            <a:r>
              <a:rPr lang="en-US" sz="3600" b="1" dirty="0"/>
              <a:t>D</a:t>
            </a:r>
            <a:r>
              <a:rPr lang="en-US" sz="3600" dirty="0"/>
              <a:t>ependency Inversion Principle</a:t>
            </a:r>
            <a:r>
              <a:rPr lang="en-US" sz="3600" dirty="0">
                <a:solidFill>
                  <a:srgbClr val="3333FF"/>
                </a:solidFill>
              </a:rPr>
              <a:t> </a:t>
            </a:r>
            <a:endParaRPr lang="vi-VN" sz="3600" dirty="0"/>
          </a:p>
          <a:p>
            <a:endParaRPr lang="en-US" dirty="0"/>
          </a:p>
        </p:txBody>
      </p:sp>
    </p:spTree>
    <p:extLst>
      <p:ext uri="{BB962C8B-B14F-4D97-AF65-F5344CB8AC3E}">
        <p14:creationId xmlns:p14="http://schemas.microsoft.com/office/powerpoint/2010/main" val="125670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656" y="370496"/>
            <a:ext cx="7210778" cy="455100"/>
          </a:xfrm>
          <a:prstGeom prst="rect">
            <a:avLst/>
          </a:prstGeom>
        </p:spPr>
        <p:txBody>
          <a:bodyPr vert="horz" wrap="square" lIns="0" tIns="23979" rIns="0" bIns="0" numCol="1" rtlCol="0" anchor="b" anchorCtr="0" compatLnSpc="1">
            <a:prstTxWarp prst="textNoShape">
              <a:avLst/>
            </a:prstTxWarp>
            <a:spAutoFit/>
          </a:bodyPr>
          <a:lstStyle/>
          <a:p>
            <a:pPr algn="ctr"/>
            <a:r>
              <a:rPr lang="en-US" sz="2800" dirty="0"/>
              <a:t>ISP: The Interface Segregation Principle</a:t>
            </a:r>
            <a:endParaRPr lang="en-US" sz="2800" dirty="0">
              <a:solidFill>
                <a:srgbClr val="3333FF"/>
              </a:solidFill>
            </a:endParaRPr>
          </a:p>
        </p:txBody>
      </p:sp>
      <p:sp>
        <p:nvSpPr>
          <p:cNvPr id="3" name="object 3"/>
          <p:cNvSpPr txBox="1"/>
          <p:nvPr/>
        </p:nvSpPr>
        <p:spPr>
          <a:xfrm>
            <a:off x="8210098" y="6214882"/>
            <a:ext cx="121094" cy="198556"/>
          </a:xfrm>
          <a:prstGeom prst="rect">
            <a:avLst/>
          </a:prstGeom>
        </p:spPr>
        <p:txBody>
          <a:bodyPr vert="horz" wrap="square" lIns="0" tIns="23979" rIns="0" bIns="0" rtlCol="0">
            <a:spAutoFit/>
          </a:bodyPr>
          <a:lstStyle/>
          <a:p>
            <a:pPr marL="23979">
              <a:spcBef>
                <a:spcPts val="189"/>
              </a:spcBef>
            </a:pPr>
            <a:r>
              <a:rPr sz="1133" b="1" spc="-94" dirty="0">
                <a:solidFill>
                  <a:srgbClr val="FFC000"/>
                </a:solidFill>
                <a:latin typeface="Carlito"/>
                <a:cs typeface="Carlito"/>
              </a:rPr>
              <a:t>9</a:t>
            </a:r>
            <a:endParaRPr sz="1133">
              <a:latin typeface="Carlito"/>
              <a:cs typeface="Carlito"/>
            </a:endParaRPr>
          </a:p>
        </p:txBody>
      </p:sp>
      <p:sp>
        <p:nvSpPr>
          <p:cNvPr id="8" name="object 8"/>
          <p:cNvSpPr txBox="1"/>
          <p:nvPr/>
        </p:nvSpPr>
        <p:spPr>
          <a:xfrm>
            <a:off x="231415" y="6522771"/>
            <a:ext cx="169052" cy="313531"/>
          </a:xfrm>
          <a:prstGeom prst="rect">
            <a:avLst/>
          </a:prstGeom>
        </p:spPr>
        <p:txBody>
          <a:bodyPr vert="horz" wrap="square" lIns="0" tIns="22780" rIns="0" bIns="0" rtlCol="0">
            <a:spAutoFit/>
          </a:bodyPr>
          <a:lstStyle/>
          <a:p>
            <a:pPr marL="23979">
              <a:spcBef>
                <a:spcPts val="179"/>
              </a:spcBef>
            </a:pPr>
            <a:r>
              <a:rPr sz="1888" spc="-94" dirty="0">
                <a:solidFill>
                  <a:srgbClr val="252525"/>
                </a:solidFill>
                <a:latin typeface="Carlito"/>
                <a:cs typeface="Carlito"/>
              </a:rPr>
              <a:t>9</a:t>
            </a:r>
            <a:endParaRPr sz="1888">
              <a:latin typeface="Carlito"/>
              <a:cs typeface="Carlito"/>
            </a:endParaRPr>
          </a:p>
        </p:txBody>
      </p:sp>
      <p:pic>
        <p:nvPicPr>
          <p:cNvPr id="5" name="Picture 4">
            <a:extLst>
              <a:ext uri="{FF2B5EF4-FFF2-40B4-BE49-F238E27FC236}">
                <a16:creationId xmlns:a16="http://schemas.microsoft.com/office/drawing/2014/main" id="{9BC11BAC-F63B-C84A-B1DC-6CC523901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234" y="1322705"/>
            <a:ext cx="6299200" cy="3467100"/>
          </a:xfrm>
          <a:prstGeom prst="rect">
            <a:avLst/>
          </a:prstGeom>
        </p:spPr>
      </p:pic>
    </p:spTree>
    <p:extLst>
      <p:ext uri="{BB962C8B-B14F-4D97-AF65-F5344CB8AC3E}">
        <p14:creationId xmlns:p14="http://schemas.microsoft.com/office/powerpoint/2010/main" val="3381626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7D35A3-1053-5B4F-846C-6DA7A557E0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1995" y="3429000"/>
            <a:ext cx="4336599" cy="2864543"/>
          </a:xfrm>
        </p:spPr>
      </p:pic>
      <p:sp>
        <p:nvSpPr>
          <p:cNvPr id="4" name="object 2">
            <a:extLst>
              <a:ext uri="{FF2B5EF4-FFF2-40B4-BE49-F238E27FC236}">
                <a16:creationId xmlns:a16="http://schemas.microsoft.com/office/drawing/2014/main" id="{E42C52C7-B736-56FA-1391-FD0D822DB9B0}"/>
              </a:ext>
            </a:extLst>
          </p:cNvPr>
          <p:cNvSpPr txBox="1">
            <a:spLocks noGrp="1"/>
          </p:cNvSpPr>
          <p:nvPr>
            <p:ph type="title"/>
          </p:nvPr>
        </p:nvSpPr>
        <p:spPr>
          <a:xfrm>
            <a:off x="427656" y="370496"/>
            <a:ext cx="7210778" cy="455100"/>
          </a:xfrm>
          <a:prstGeom prst="rect">
            <a:avLst/>
          </a:prstGeom>
        </p:spPr>
        <p:txBody>
          <a:bodyPr vert="horz" wrap="square" lIns="0" tIns="23979" rIns="0" bIns="0" numCol="1" rtlCol="0" anchor="b" anchorCtr="0" compatLnSpc="1">
            <a:prstTxWarp prst="textNoShape">
              <a:avLst/>
            </a:prstTxWarp>
            <a:spAutoFit/>
          </a:bodyPr>
          <a:lstStyle/>
          <a:p>
            <a:pPr algn="ctr"/>
            <a:r>
              <a:rPr lang="en-US" sz="2800" dirty="0"/>
              <a:t>ISP: The Interface Segregation Principle</a:t>
            </a:r>
            <a:endParaRPr lang="en-US" sz="2800" dirty="0">
              <a:solidFill>
                <a:srgbClr val="3333FF"/>
              </a:solidFill>
            </a:endParaRPr>
          </a:p>
        </p:txBody>
      </p:sp>
      <p:pic>
        <p:nvPicPr>
          <p:cNvPr id="2" name="Picture 1">
            <a:extLst>
              <a:ext uri="{FF2B5EF4-FFF2-40B4-BE49-F238E27FC236}">
                <a16:creationId xmlns:a16="http://schemas.microsoft.com/office/drawing/2014/main" id="{CA3EB550-A177-5822-42F4-326CE0D71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067934"/>
            <a:ext cx="2824591" cy="1554664"/>
          </a:xfrm>
          <a:prstGeom prst="rect">
            <a:avLst/>
          </a:prstGeom>
        </p:spPr>
      </p:pic>
      <p:sp>
        <p:nvSpPr>
          <p:cNvPr id="3" name="Right Arrow 2">
            <a:extLst>
              <a:ext uri="{FF2B5EF4-FFF2-40B4-BE49-F238E27FC236}">
                <a16:creationId xmlns:a16="http://schemas.microsoft.com/office/drawing/2014/main" id="{248D0FAD-37A5-333A-15F4-6D8516CA12DB}"/>
              </a:ext>
            </a:extLst>
          </p:cNvPr>
          <p:cNvSpPr/>
          <p:nvPr/>
        </p:nvSpPr>
        <p:spPr>
          <a:xfrm rot="5400000">
            <a:off x="4047290" y="2913888"/>
            <a:ext cx="826008"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VN"/>
          </a:p>
        </p:txBody>
      </p:sp>
      <p:sp>
        <p:nvSpPr>
          <p:cNvPr id="6" name="TextBox 5">
            <a:extLst>
              <a:ext uri="{FF2B5EF4-FFF2-40B4-BE49-F238E27FC236}">
                <a16:creationId xmlns:a16="http://schemas.microsoft.com/office/drawing/2014/main" id="{8DAA6D33-B9B8-79BC-31C2-FC3B7B93C64E}"/>
              </a:ext>
            </a:extLst>
          </p:cNvPr>
          <p:cNvSpPr txBox="1"/>
          <p:nvPr/>
        </p:nvSpPr>
        <p:spPr>
          <a:xfrm>
            <a:off x="4814316" y="2860348"/>
            <a:ext cx="1274708" cy="369332"/>
          </a:xfrm>
          <a:prstGeom prst="rect">
            <a:avLst/>
          </a:prstGeom>
          <a:noFill/>
        </p:spPr>
        <p:txBody>
          <a:bodyPr wrap="none" rtlCol="0">
            <a:spAutoFit/>
          </a:bodyPr>
          <a:lstStyle/>
          <a:p>
            <a:r>
              <a:rPr lang="en-VN" dirty="0"/>
              <a:t>Refactoring</a:t>
            </a:r>
          </a:p>
        </p:txBody>
      </p:sp>
    </p:spTree>
    <p:extLst>
      <p:ext uri="{BB962C8B-B14F-4D97-AF65-F5344CB8AC3E}">
        <p14:creationId xmlns:p14="http://schemas.microsoft.com/office/powerpoint/2010/main" val="421358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20F2-8E7A-D04B-AF7F-42905A020F4C}"/>
              </a:ext>
            </a:extLst>
          </p:cNvPr>
          <p:cNvSpPr>
            <a:spLocks noGrp="1"/>
          </p:cNvSpPr>
          <p:nvPr>
            <p:ph type="title"/>
          </p:nvPr>
        </p:nvSpPr>
        <p:spPr/>
        <p:txBody>
          <a:bodyPr/>
          <a:lstStyle/>
          <a:p>
            <a:r>
              <a:rPr lang="en-US" dirty="0"/>
              <a:t>ISP: Example</a:t>
            </a:r>
          </a:p>
        </p:txBody>
      </p:sp>
      <p:pic>
        <p:nvPicPr>
          <p:cNvPr id="5" name="Content Placeholder 4">
            <a:extLst>
              <a:ext uri="{FF2B5EF4-FFF2-40B4-BE49-F238E27FC236}">
                <a16:creationId xmlns:a16="http://schemas.microsoft.com/office/drawing/2014/main" id="{3E3A41FB-38BE-0447-A26F-8A61CC31CF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42"/>
          <a:stretch/>
        </p:blipFill>
        <p:spPr>
          <a:xfrm>
            <a:off x="685800" y="1074492"/>
            <a:ext cx="2921000" cy="1973508"/>
          </a:xfrm>
        </p:spPr>
      </p:pic>
      <p:pic>
        <p:nvPicPr>
          <p:cNvPr id="8" name="Picture 7">
            <a:extLst>
              <a:ext uri="{FF2B5EF4-FFF2-40B4-BE49-F238E27FC236}">
                <a16:creationId xmlns:a16="http://schemas.microsoft.com/office/drawing/2014/main" id="{DF16F478-9B29-2E42-9DF6-217615E7DDE6}"/>
              </a:ext>
            </a:extLst>
          </p:cNvPr>
          <p:cNvPicPr>
            <a:picLocks noChangeAspect="1"/>
          </p:cNvPicPr>
          <p:nvPr/>
        </p:nvPicPr>
        <p:blipFill rotWithShape="1">
          <a:blip r:embed="rId3">
            <a:extLst>
              <a:ext uri="{28A0092B-C50C-407E-A947-70E740481C1C}">
                <a14:useLocalDpi xmlns:a14="http://schemas.microsoft.com/office/drawing/2010/main" val="0"/>
              </a:ext>
            </a:extLst>
          </a:blip>
          <a:srcRect l="2093"/>
          <a:stretch/>
        </p:blipFill>
        <p:spPr>
          <a:xfrm>
            <a:off x="4114800" y="1037958"/>
            <a:ext cx="3563938" cy="3743579"/>
          </a:xfrm>
          <a:prstGeom prst="rect">
            <a:avLst/>
          </a:prstGeom>
        </p:spPr>
      </p:pic>
      <p:sp>
        <p:nvSpPr>
          <p:cNvPr id="3" name="Rectangle 2">
            <a:extLst>
              <a:ext uri="{FF2B5EF4-FFF2-40B4-BE49-F238E27FC236}">
                <a16:creationId xmlns:a16="http://schemas.microsoft.com/office/drawing/2014/main" id="{9A7D88C1-619A-5714-1C70-F2B9052BD8B3}"/>
              </a:ext>
            </a:extLst>
          </p:cNvPr>
          <p:cNvSpPr/>
          <p:nvPr/>
        </p:nvSpPr>
        <p:spPr>
          <a:xfrm>
            <a:off x="625452" y="5418888"/>
            <a:ext cx="6384948" cy="400110"/>
          </a:xfrm>
          <a:prstGeom prst="rect">
            <a:avLst/>
          </a:prstGeom>
        </p:spPr>
        <p:txBody>
          <a:bodyPr wrap="square">
            <a:spAutoFit/>
          </a:bodyPr>
          <a:lstStyle/>
          <a:p>
            <a:r>
              <a:rPr lang="en-US" sz="2000" dirty="0">
                <a:solidFill>
                  <a:srgbClr val="002060"/>
                </a:solidFill>
                <a:latin typeface="Arial" panose="020B0604020202020204" pitchFamily="34" charset="0"/>
              </a:rPr>
              <a:t>Class Cat doesn’t have Swim() and Fly() method!</a:t>
            </a:r>
          </a:p>
        </p:txBody>
      </p:sp>
    </p:spTree>
    <p:extLst>
      <p:ext uri="{BB962C8B-B14F-4D97-AF65-F5344CB8AC3E}">
        <p14:creationId xmlns:p14="http://schemas.microsoft.com/office/powerpoint/2010/main" val="3912306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A44F-5E6B-414E-B7A9-44CB1C927550}"/>
              </a:ext>
            </a:extLst>
          </p:cNvPr>
          <p:cNvSpPr>
            <a:spLocks noGrp="1"/>
          </p:cNvSpPr>
          <p:nvPr>
            <p:ph type="title"/>
          </p:nvPr>
        </p:nvSpPr>
        <p:spPr/>
        <p:txBody>
          <a:bodyPr/>
          <a:lstStyle/>
          <a:p>
            <a:r>
              <a:rPr lang="en-US" dirty="0"/>
              <a:t>ISP: Example</a:t>
            </a:r>
          </a:p>
        </p:txBody>
      </p:sp>
      <p:pic>
        <p:nvPicPr>
          <p:cNvPr id="5" name="Content Placeholder 4">
            <a:extLst>
              <a:ext uri="{FF2B5EF4-FFF2-40B4-BE49-F238E27FC236}">
                <a16:creationId xmlns:a16="http://schemas.microsoft.com/office/drawing/2014/main" id="{DFD52CEC-C0CA-DD4B-863B-F4E21C8AA4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1308"/>
          <a:stretch/>
        </p:blipFill>
        <p:spPr>
          <a:xfrm>
            <a:off x="882041" y="1373214"/>
            <a:ext cx="3276600" cy="1453044"/>
          </a:xfrm>
        </p:spPr>
      </p:pic>
      <p:pic>
        <p:nvPicPr>
          <p:cNvPr id="7" name="Picture 6">
            <a:extLst>
              <a:ext uri="{FF2B5EF4-FFF2-40B4-BE49-F238E27FC236}">
                <a16:creationId xmlns:a16="http://schemas.microsoft.com/office/drawing/2014/main" id="{D66BF11C-39B3-F948-916A-9EDFE0BF8305}"/>
              </a:ext>
            </a:extLst>
          </p:cNvPr>
          <p:cNvPicPr>
            <a:picLocks noChangeAspect="1"/>
          </p:cNvPicPr>
          <p:nvPr/>
        </p:nvPicPr>
        <p:blipFill rotWithShape="1">
          <a:blip r:embed="rId3">
            <a:extLst>
              <a:ext uri="{28A0092B-C50C-407E-A947-70E740481C1C}">
                <a14:useLocalDpi xmlns:a14="http://schemas.microsoft.com/office/drawing/2010/main" val="0"/>
              </a:ext>
            </a:extLst>
          </a:blip>
          <a:srcRect l="-484" t="12254" r="18585" b="2272"/>
          <a:stretch/>
        </p:blipFill>
        <p:spPr>
          <a:xfrm>
            <a:off x="4387241" y="1418158"/>
            <a:ext cx="3505200" cy="1099656"/>
          </a:xfrm>
          <a:prstGeom prst="rect">
            <a:avLst/>
          </a:prstGeom>
        </p:spPr>
      </p:pic>
      <p:pic>
        <p:nvPicPr>
          <p:cNvPr id="9" name="Picture 8">
            <a:extLst>
              <a:ext uri="{FF2B5EF4-FFF2-40B4-BE49-F238E27FC236}">
                <a16:creationId xmlns:a16="http://schemas.microsoft.com/office/drawing/2014/main" id="{198DC4F2-D89B-8540-B857-4C5682BB5D36}"/>
              </a:ext>
            </a:extLst>
          </p:cNvPr>
          <p:cNvPicPr>
            <a:picLocks noChangeAspect="1"/>
          </p:cNvPicPr>
          <p:nvPr/>
        </p:nvPicPr>
        <p:blipFill rotWithShape="1">
          <a:blip r:embed="rId4">
            <a:extLst>
              <a:ext uri="{28A0092B-C50C-407E-A947-70E740481C1C}">
                <a14:useLocalDpi xmlns:a14="http://schemas.microsoft.com/office/drawing/2010/main" val="0"/>
              </a:ext>
            </a:extLst>
          </a:blip>
          <a:srcRect b="2754"/>
          <a:stretch/>
        </p:blipFill>
        <p:spPr>
          <a:xfrm>
            <a:off x="4949341" y="3276599"/>
            <a:ext cx="3534789" cy="2908003"/>
          </a:xfrm>
          <a:prstGeom prst="rect">
            <a:avLst/>
          </a:prstGeom>
        </p:spPr>
      </p:pic>
      <p:pic>
        <p:nvPicPr>
          <p:cNvPr id="3" name="Picture 2">
            <a:extLst>
              <a:ext uri="{FF2B5EF4-FFF2-40B4-BE49-F238E27FC236}">
                <a16:creationId xmlns:a16="http://schemas.microsoft.com/office/drawing/2014/main" id="{F311DD2D-A20A-B0EA-11EA-87732F2FE1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421" y="3353516"/>
            <a:ext cx="2878570" cy="2908003"/>
          </a:xfrm>
          <a:prstGeom prst="rect">
            <a:avLst/>
          </a:prstGeom>
        </p:spPr>
      </p:pic>
      <p:sp>
        <p:nvSpPr>
          <p:cNvPr id="4" name="Rectangle 3">
            <a:extLst>
              <a:ext uri="{FF2B5EF4-FFF2-40B4-BE49-F238E27FC236}">
                <a16:creationId xmlns:a16="http://schemas.microsoft.com/office/drawing/2014/main" id="{58AEAB4F-141E-1CB9-5217-B3229FD64E6B}"/>
              </a:ext>
            </a:extLst>
          </p:cNvPr>
          <p:cNvSpPr/>
          <p:nvPr/>
        </p:nvSpPr>
        <p:spPr>
          <a:xfrm>
            <a:off x="828436" y="890024"/>
            <a:ext cx="7064005"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2060"/>
                </a:solidFill>
                <a:latin typeface="Arial" panose="020B0604020202020204" pitchFamily="34" charset="0"/>
              </a:rPr>
              <a:t>Segregate into 2 minimum interfaces Animal and Bird</a:t>
            </a:r>
          </a:p>
        </p:txBody>
      </p:sp>
      <p:sp>
        <p:nvSpPr>
          <p:cNvPr id="6" name="Rectangle 5">
            <a:extLst>
              <a:ext uri="{FF2B5EF4-FFF2-40B4-BE49-F238E27FC236}">
                <a16:creationId xmlns:a16="http://schemas.microsoft.com/office/drawing/2014/main" id="{FAA6104E-E97B-D045-3D57-CDDA5B53F5CF}"/>
              </a:ext>
            </a:extLst>
          </p:cNvPr>
          <p:cNvSpPr/>
          <p:nvPr/>
        </p:nvSpPr>
        <p:spPr>
          <a:xfrm>
            <a:off x="882041" y="2853257"/>
            <a:ext cx="7064005"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2060"/>
                </a:solidFill>
                <a:latin typeface="Arial" panose="020B0604020202020204" pitchFamily="34" charset="0"/>
              </a:rPr>
              <a:t>Each subclass implements necessary interfaces itself. </a:t>
            </a:r>
          </a:p>
        </p:txBody>
      </p:sp>
    </p:spTree>
    <p:extLst>
      <p:ext uri="{BB962C8B-B14F-4D97-AF65-F5344CB8AC3E}">
        <p14:creationId xmlns:p14="http://schemas.microsoft.com/office/powerpoint/2010/main" val="318135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E57D-608F-1F43-956B-7CF905F506DA}"/>
              </a:ext>
            </a:extLst>
          </p:cNvPr>
          <p:cNvSpPr>
            <a:spLocks noGrp="1"/>
          </p:cNvSpPr>
          <p:nvPr>
            <p:ph type="title"/>
          </p:nvPr>
        </p:nvSpPr>
        <p:spPr>
          <a:xfrm>
            <a:off x="468313" y="115889"/>
            <a:ext cx="7989887" cy="646112"/>
          </a:xfrm>
        </p:spPr>
        <p:txBody>
          <a:bodyPr/>
          <a:lstStyle/>
          <a:p>
            <a:r>
              <a:rPr lang="en-US" sz="2800" dirty="0"/>
              <a:t>ISP: The Interface Segregation Principle</a:t>
            </a:r>
          </a:p>
        </p:txBody>
      </p:sp>
      <p:sp>
        <p:nvSpPr>
          <p:cNvPr id="3" name="Content Placeholder 2">
            <a:extLst>
              <a:ext uri="{FF2B5EF4-FFF2-40B4-BE49-F238E27FC236}">
                <a16:creationId xmlns:a16="http://schemas.microsoft.com/office/drawing/2014/main" id="{36D84F72-3DE7-8246-AFFF-8ECE0864684B}"/>
              </a:ext>
            </a:extLst>
          </p:cNvPr>
          <p:cNvSpPr>
            <a:spLocks noGrp="1"/>
          </p:cNvSpPr>
          <p:nvPr>
            <p:ph idx="1"/>
          </p:nvPr>
        </p:nvSpPr>
        <p:spPr/>
        <p:txBody>
          <a:bodyPr/>
          <a:lstStyle/>
          <a:p>
            <a:r>
              <a:rPr lang="en-US" b="1" dirty="0"/>
              <a:t>ISP and language</a:t>
            </a:r>
            <a:endParaRPr lang="en-US" dirty="0"/>
          </a:p>
          <a:p>
            <a:pPr lvl="1"/>
            <a:r>
              <a:rPr lang="en-US" dirty="0"/>
              <a:t>Statically typed languages like Java force programmers to create declarations that users must </a:t>
            </a:r>
            <a:r>
              <a:rPr lang="en-US" i="1" dirty="0"/>
              <a:t>import</a:t>
            </a:r>
            <a:r>
              <a:rPr lang="en-US" dirty="0"/>
              <a:t>, or </a:t>
            </a:r>
            <a:r>
              <a:rPr lang="en-US" i="1" dirty="0"/>
              <a:t>use</a:t>
            </a:r>
            <a:r>
              <a:rPr lang="en-US" dirty="0"/>
              <a:t>, or otherwise </a:t>
            </a:r>
            <a:r>
              <a:rPr lang="en-US" i="1" dirty="0"/>
              <a:t>include</a:t>
            </a:r>
            <a:r>
              <a:rPr lang="en-US" dirty="0"/>
              <a:t>. It is these included declarations in source code that create the source code dependencies that force recompilation and redeployment.</a:t>
            </a:r>
          </a:p>
          <a:p>
            <a:pPr lvl="1"/>
            <a:r>
              <a:rPr lang="en-US" dirty="0"/>
              <a:t>In dynamically typed languages like Ruby and Python, such declarations don’t exist in source code. Instead, they are inferred at runtime. Thus there are no source code dependencies to force recompilation and redeployment.</a:t>
            </a:r>
          </a:p>
        </p:txBody>
      </p:sp>
    </p:spTree>
    <p:extLst>
      <p:ext uri="{BB962C8B-B14F-4D97-AF65-F5344CB8AC3E}">
        <p14:creationId xmlns:p14="http://schemas.microsoft.com/office/powerpoint/2010/main" val="2118209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5AA2C-40DC-C947-875E-8850D1EC5FDF}"/>
              </a:ext>
            </a:extLst>
          </p:cNvPr>
          <p:cNvSpPr>
            <a:spLocks noGrp="1"/>
          </p:cNvSpPr>
          <p:nvPr>
            <p:ph idx="1"/>
          </p:nvPr>
        </p:nvSpPr>
        <p:spPr/>
        <p:txBody>
          <a:bodyPr/>
          <a:lstStyle/>
          <a:p>
            <a:r>
              <a:rPr lang="en-US" b="1" dirty="0"/>
              <a:t>ISP and architecture </a:t>
            </a:r>
            <a:endParaRPr lang="en-US" dirty="0"/>
          </a:p>
          <a:p>
            <a:endParaRPr lang="en-US" dirty="0"/>
          </a:p>
        </p:txBody>
      </p:sp>
      <p:sp>
        <p:nvSpPr>
          <p:cNvPr id="4" name="Title 1">
            <a:extLst>
              <a:ext uri="{FF2B5EF4-FFF2-40B4-BE49-F238E27FC236}">
                <a16:creationId xmlns:a16="http://schemas.microsoft.com/office/drawing/2014/main" id="{BA12E073-901B-4E46-A41A-E872029905B1}"/>
              </a:ext>
            </a:extLst>
          </p:cNvPr>
          <p:cNvSpPr>
            <a:spLocks noGrp="1"/>
          </p:cNvSpPr>
          <p:nvPr>
            <p:ph type="title"/>
          </p:nvPr>
        </p:nvSpPr>
        <p:spPr>
          <a:xfrm>
            <a:off x="468313" y="237391"/>
            <a:ext cx="8229600" cy="533401"/>
          </a:xfrm>
        </p:spPr>
        <p:txBody>
          <a:bodyPr/>
          <a:lstStyle/>
          <a:p>
            <a:r>
              <a:rPr lang="en-US" sz="2800" dirty="0"/>
              <a:t>ISP: The Interface Segregation Principle</a:t>
            </a:r>
          </a:p>
        </p:txBody>
      </p:sp>
      <p:pic>
        <p:nvPicPr>
          <p:cNvPr id="6" name="Picture 5">
            <a:extLst>
              <a:ext uri="{FF2B5EF4-FFF2-40B4-BE49-F238E27FC236}">
                <a16:creationId xmlns:a16="http://schemas.microsoft.com/office/drawing/2014/main" id="{13534663-A9BC-9849-AC93-2DB326F35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76400"/>
            <a:ext cx="7620000" cy="1422400"/>
          </a:xfrm>
          <a:prstGeom prst="rect">
            <a:avLst/>
          </a:prstGeom>
        </p:spPr>
      </p:pic>
      <p:sp>
        <p:nvSpPr>
          <p:cNvPr id="2" name="Content Placeholder 2">
            <a:extLst>
              <a:ext uri="{FF2B5EF4-FFF2-40B4-BE49-F238E27FC236}">
                <a16:creationId xmlns:a16="http://schemas.microsoft.com/office/drawing/2014/main" id="{CF37298D-3738-F5B9-6D71-8B39DAD32275}"/>
              </a:ext>
            </a:extLst>
          </p:cNvPr>
          <p:cNvSpPr txBox="1">
            <a:spLocks/>
          </p:cNvSpPr>
          <p:nvPr/>
        </p:nvSpPr>
        <p:spPr bwMode="auto">
          <a:xfrm>
            <a:off x="742950" y="3098800"/>
            <a:ext cx="763905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rgbClr val="0070C0"/>
              </a:buClr>
              <a:buSzPct val="70000"/>
              <a:buFont typeface="Wingdings" panose="05000000000000000000" pitchFamily="2" charset="2"/>
              <a:buChar char="l"/>
              <a:defRPr sz="2800">
                <a:solidFill>
                  <a:srgbClr val="002060"/>
                </a:solidFill>
                <a:latin typeface="+mn-lt"/>
                <a:ea typeface="+mn-ea"/>
                <a:cs typeface="+mn-cs"/>
              </a:defRPr>
            </a:lvl1pPr>
            <a:lvl2pPr marL="692150" indent="-347663" algn="just" rtl="0" eaLnBrk="0" fontAlgn="base" hangingPunct="0">
              <a:spcBef>
                <a:spcPct val="20000"/>
              </a:spcBef>
              <a:spcAft>
                <a:spcPct val="0"/>
              </a:spcAft>
              <a:buClr>
                <a:srgbClr val="171A4F"/>
              </a:buClr>
              <a:buSzPct val="70000"/>
              <a:buFont typeface="Wingdings" panose="05000000000000000000" pitchFamily="2" charset="2"/>
              <a:buChar char="l"/>
              <a:defRPr sz="2600">
                <a:solidFill>
                  <a:srgbClr val="002060"/>
                </a:solidFill>
                <a:latin typeface="+mn-lt"/>
              </a:defRPr>
            </a:lvl2pPr>
            <a:lvl3pPr marL="987425" indent="-293688" algn="just" rtl="0" eaLnBrk="0" fontAlgn="base" hangingPunct="0">
              <a:spcBef>
                <a:spcPct val="20000"/>
              </a:spcBef>
              <a:spcAft>
                <a:spcPct val="0"/>
              </a:spcAft>
              <a:buClr>
                <a:srgbClr val="0070C0"/>
              </a:buClr>
              <a:buSzPct val="70000"/>
              <a:buFont typeface="Wingdings" panose="05000000000000000000" pitchFamily="2" charset="2"/>
              <a:buChar char="l"/>
              <a:defRPr sz="2300">
                <a:solidFill>
                  <a:srgbClr val="002060"/>
                </a:solidFill>
                <a:latin typeface="+mn-lt"/>
              </a:defRPr>
            </a:lvl3pPr>
            <a:lvl4pPr marL="1281113" indent="-292100" algn="just" rtl="0" eaLnBrk="0" fontAlgn="base" hangingPunct="0">
              <a:spcBef>
                <a:spcPct val="20000"/>
              </a:spcBef>
              <a:spcAft>
                <a:spcPct val="0"/>
              </a:spcAft>
              <a:buClr>
                <a:schemeClr val="accent2"/>
              </a:buClr>
              <a:buSzPct val="75000"/>
              <a:buFont typeface="Wingdings" panose="05000000000000000000" pitchFamily="2" charset="2"/>
              <a:buChar char="§"/>
              <a:defRPr sz="2000">
                <a:solidFill>
                  <a:srgbClr val="002060"/>
                </a:solidFill>
                <a:latin typeface="+mn-lt"/>
              </a:defRPr>
            </a:lvl4pPr>
            <a:lvl5pPr marL="1598613" indent="-315913" algn="just"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06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GB" sz="2400" dirty="0">
                <a:latin typeface="Arial" panose="020B0604020202020204" pitchFamily="34" charset="0"/>
                <a:cs typeface="Arial" panose="020B0604020202020204" pitchFamily="34" charset="0"/>
              </a:rPr>
              <a:t>S</a:t>
            </a:r>
            <a:r>
              <a:rPr lang="en-GB" sz="2400" dirty="0">
                <a:effectLst/>
                <a:latin typeface="Arial" panose="020B0604020202020204" pitchFamily="34" charset="0"/>
                <a:cs typeface="Arial" panose="020B0604020202020204" pitchFamily="34" charset="0"/>
              </a:rPr>
              <a:t>uppose that D contains features that F does not use and, therefore, that S does not care about. Changes to those features within D may well force the redeployment of F and, therefore, the redeployment of S. Even worse, a failure of one of the features within D may cause failures in F and S.</a:t>
            </a:r>
          </a:p>
          <a:p>
            <a:pPr marL="0" indent="0">
              <a:buNone/>
            </a:pPr>
            <a:r>
              <a:rPr lang="en-GB" sz="2400" dirty="0">
                <a:latin typeface="Arial" panose="020B0604020202020204" pitchFamily="34" charset="0"/>
                <a:cs typeface="Arial" panose="020B0604020202020204" pitchFamily="34" charset="0"/>
              </a:rPr>
              <a:t>=&gt; In general, it is harmful to depend on modules that contain more than you need.</a:t>
            </a:r>
            <a:r>
              <a:rPr lang="en-GB" sz="2400" dirty="0">
                <a:effectLst/>
                <a:latin typeface="Arial" panose="020B0604020202020204" pitchFamily="34" charset="0"/>
                <a:cs typeface="Arial" panose="020B0604020202020204" pitchFamily="34" charset="0"/>
              </a:rPr>
              <a:t> </a:t>
            </a:r>
            <a:endParaRPr lang="en-GB"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8223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5FD5-E409-4049-9872-6A82E8FF637B}"/>
              </a:ext>
            </a:extLst>
          </p:cNvPr>
          <p:cNvSpPr>
            <a:spLocks noGrp="1"/>
          </p:cNvSpPr>
          <p:nvPr>
            <p:ph type="title"/>
          </p:nvPr>
        </p:nvSpPr>
        <p:spPr>
          <a:xfrm>
            <a:off x="468313" y="115889"/>
            <a:ext cx="7608887" cy="646112"/>
          </a:xfrm>
        </p:spPr>
        <p:txBody>
          <a:bodyPr/>
          <a:lstStyle/>
          <a:p>
            <a:r>
              <a:rPr lang="en-US" sz="2800" dirty="0"/>
              <a:t>ISP: Conclusion</a:t>
            </a:r>
          </a:p>
        </p:txBody>
      </p:sp>
      <p:sp>
        <p:nvSpPr>
          <p:cNvPr id="3" name="Content Placeholder 2">
            <a:extLst>
              <a:ext uri="{FF2B5EF4-FFF2-40B4-BE49-F238E27FC236}">
                <a16:creationId xmlns:a16="http://schemas.microsoft.com/office/drawing/2014/main" id="{BAFE6C28-37BE-8A40-9A5B-1C245CAD5CD1}"/>
              </a:ext>
            </a:extLst>
          </p:cNvPr>
          <p:cNvSpPr>
            <a:spLocks noGrp="1"/>
          </p:cNvSpPr>
          <p:nvPr>
            <p:ph idx="1"/>
          </p:nvPr>
        </p:nvSpPr>
        <p:spPr/>
        <p:txBody>
          <a:bodyPr/>
          <a:lstStyle/>
          <a:p>
            <a:r>
              <a:rPr lang="vi-VN" dirty="0"/>
              <a:t>The lesson here is that depending on something that carries baggage that you don’t need can cause you troubles that you didn’t expect.</a:t>
            </a:r>
          </a:p>
          <a:p>
            <a:r>
              <a:rPr lang="vi-VN" dirty="0"/>
              <a:t>Interfaces should be small and specific, so that classes only need to implement the methods they really need. Avoid creating large interfaces with lots of unrelated methods that the class doesn't use.</a:t>
            </a:r>
            <a:endParaRPr lang="en-US" dirty="0"/>
          </a:p>
        </p:txBody>
      </p:sp>
    </p:spTree>
    <p:extLst>
      <p:ext uri="{BB962C8B-B14F-4D97-AF65-F5344CB8AC3E}">
        <p14:creationId xmlns:p14="http://schemas.microsoft.com/office/powerpoint/2010/main" val="1460478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1630-A047-5B48-A980-3EAB8E416613}"/>
              </a:ext>
            </a:extLst>
          </p:cNvPr>
          <p:cNvSpPr>
            <a:spLocks noGrp="1"/>
          </p:cNvSpPr>
          <p:nvPr>
            <p:ph type="title"/>
          </p:nvPr>
        </p:nvSpPr>
        <p:spPr/>
        <p:txBody>
          <a:bodyPr/>
          <a:lstStyle/>
          <a:p>
            <a:r>
              <a:rPr lang="en-US" dirty="0"/>
              <a:t>ISP: Exercise</a:t>
            </a:r>
          </a:p>
        </p:txBody>
      </p:sp>
      <p:sp>
        <p:nvSpPr>
          <p:cNvPr id="3" name="Content Placeholder 2">
            <a:extLst>
              <a:ext uri="{FF2B5EF4-FFF2-40B4-BE49-F238E27FC236}">
                <a16:creationId xmlns:a16="http://schemas.microsoft.com/office/drawing/2014/main" id="{1CD8D467-1517-C14A-B27F-247543BD7C96}"/>
              </a:ext>
            </a:extLst>
          </p:cNvPr>
          <p:cNvSpPr>
            <a:spLocks noGrp="1"/>
          </p:cNvSpPr>
          <p:nvPr>
            <p:ph idx="1"/>
          </p:nvPr>
        </p:nvSpPr>
        <p:spPr/>
        <p:txBody>
          <a:bodyPr/>
          <a:lstStyle/>
          <a:p>
            <a:r>
              <a:rPr lang="en-US" dirty="0"/>
              <a:t>Each student gives 01 case of ISP principle violation and refactor it.</a:t>
            </a:r>
          </a:p>
        </p:txBody>
      </p:sp>
    </p:spTree>
    <p:custDataLst>
      <p:tags r:id="rId1"/>
    </p:custDataLst>
    <p:extLst>
      <p:ext uri="{BB962C8B-B14F-4D97-AF65-F5344CB8AC3E}">
        <p14:creationId xmlns:p14="http://schemas.microsoft.com/office/powerpoint/2010/main" val="1489687706"/>
      </p:ext>
    </p:extLst>
  </p:cSld>
  <p:clrMapOvr>
    <a:masterClrMapping/>
  </p:clrMapOvr>
  <mc:AlternateContent xmlns:mc="http://schemas.openxmlformats.org/markup-compatibility/2006" xmlns:p14="http://schemas.microsoft.com/office/powerpoint/2010/main">
    <mc:Choice Requires="p14">
      <p:transition spd="slow" p14:dur="2000" advTm="40718"/>
    </mc:Choice>
    <mc:Fallback xmlns="">
      <p:transition spd="slow" advTm="40718"/>
    </mc:Fallback>
  </mc:AlternateContent>
  <p:extLst>
    <p:ext uri="{E180D4A7-C9FB-4DFB-919C-405C955672EB}">
      <p14:showEvtLst xmlns:p14="http://schemas.microsoft.com/office/powerpoint/2010/main">
        <p14:playEvt time="646" objId="4"/>
        <p14:stopEvt time="7610" objId="4"/>
      </p14:showEvt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850A-4280-9246-BDFF-E5EF8F089E97}"/>
              </a:ext>
            </a:extLst>
          </p:cNvPr>
          <p:cNvSpPr>
            <a:spLocks noGrp="1"/>
          </p:cNvSpPr>
          <p:nvPr>
            <p:ph type="title"/>
          </p:nvPr>
        </p:nvSpPr>
        <p:spPr/>
        <p:txBody>
          <a:bodyPr/>
          <a:lstStyle/>
          <a:p>
            <a:r>
              <a:rPr lang="en-US" dirty="0"/>
              <a:t>CHAPTER 2. SOLID Principles</a:t>
            </a:r>
          </a:p>
        </p:txBody>
      </p:sp>
      <p:sp>
        <p:nvSpPr>
          <p:cNvPr id="3" name="Content Placeholder 2">
            <a:extLst>
              <a:ext uri="{FF2B5EF4-FFF2-40B4-BE49-F238E27FC236}">
                <a16:creationId xmlns:a16="http://schemas.microsoft.com/office/drawing/2014/main" id="{28424A69-5A58-6F43-A04B-E74B38B854CA}"/>
              </a:ext>
            </a:extLst>
          </p:cNvPr>
          <p:cNvSpPr>
            <a:spLocks noGrp="1"/>
          </p:cNvSpPr>
          <p:nvPr>
            <p:ph idx="1"/>
          </p:nvPr>
        </p:nvSpPr>
        <p:spPr/>
        <p:txBody>
          <a:bodyPr/>
          <a:lstStyle/>
          <a:p>
            <a:pPr marL="0" indent="0">
              <a:buNone/>
            </a:pPr>
            <a:r>
              <a:rPr lang="vi-VN" sz="3600" dirty="0"/>
              <a:t>2.1. </a:t>
            </a:r>
            <a:r>
              <a:rPr lang="vi-VN" sz="3600" b="1" dirty="0"/>
              <a:t>S</a:t>
            </a:r>
            <a:r>
              <a:rPr lang="vi-VN" sz="3600" dirty="0"/>
              <a:t>ingle Responsibility Principle</a:t>
            </a:r>
          </a:p>
          <a:p>
            <a:pPr marL="0" indent="0" algn="l">
              <a:buNone/>
            </a:pPr>
            <a:r>
              <a:rPr lang="vi-VN" sz="3600" dirty="0"/>
              <a:t>2.2. </a:t>
            </a:r>
            <a:r>
              <a:rPr lang="vi-VN" sz="3600" b="1" dirty="0"/>
              <a:t>O</a:t>
            </a:r>
            <a:r>
              <a:rPr lang="vi-VN" sz="3600" dirty="0"/>
              <a:t>pen-Closed Principle</a:t>
            </a:r>
            <a:br>
              <a:rPr lang="vi-VN" sz="3600" dirty="0"/>
            </a:br>
            <a:r>
              <a:rPr lang="vi-VN" sz="3600" dirty="0"/>
              <a:t>2.3. </a:t>
            </a:r>
            <a:r>
              <a:rPr lang="vi-VN" sz="3600" b="1" dirty="0"/>
              <a:t>L</a:t>
            </a:r>
            <a:r>
              <a:rPr lang="vi-VN" sz="3600" dirty="0"/>
              <a:t>iskov </a:t>
            </a:r>
            <a:r>
              <a:rPr lang="en-US" sz="3600" dirty="0"/>
              <a:t>Substitution</a:t>
            </a:r>
            <a:r>
              <a:rPr lang="vi-VN" sz="3600" dirty="0"/>
              <a:t> Principle </a:t>
            </a:r>
            <a:br>
              <a:rPr lang="vi-VN" sz="3600" dirty="0"/>
            </a:br>
            <a:r>
              <a:rPr lang="vi-VN" sz="3600" dirty="0"/>
              <a:t>2.4. </a:t>
            </a:r>
            <a:r>
              <a:rPr lang="en-US" sz="3600" b="1" dirty="0"/>
              <a:t>I</a:t>
            </a:r>
            <a:r>
              <a:rPr lang="en-US" sz="3600" dirty="0"/>
              <a:t>nterface Segregation Principle</a:t>
            </a:r>
            <a:endParaRPr lang="vi-VN" sz="3600" dirty="0"/>
          </a:p>
          <a:p>
            <a:pPr marL="0" indent="0">
              <a:buNone/>
            </a:pPr>
            <a:r>
              <a:rPr lang="vi-VN" sz="3600" dirty="0">
                <a:solidFill>
                  <a:srgbClr val="FF0000"/>
                </a:solidFill>
              </a:rPr>
              <a:t>2.5. </a:t>
            </a:r>
            <a:r>
              <a:rPr lang="en-US" sz="3600" b="1" dirty="0">
                <a:solidFill>
                  <a:srgbClr val="FF0000"/>
                </a:solidFill>
              </a:rPr>
              <a:t>D</a:t>
            </a:r>
            <a:r>
              <a:rPr lang="en-US" sz="3600" dirty="0">
                <a:solidFill>
                  <a:srgbClr val="FF0000"/>
                </a:solidFill>
              </a:rPr>
              <a:t>ependency Inversion Principle </a:t>
            </a:r>
            <a:endParaRPr lang="vi-VN" sz="3600" dirty="0">
              <a:solidFill>
                <a:srgbClr val="FF0000"/>
              </a:solidFill>
            </a:endParaRPr>
          </a:p>
          <a:p>
            <a:endParaRPr lang="en-US" dirty="0"/>
          </a:p>
        </p:txBody>
      </p:sp>
    </p:spTree>
    <p:extLst>
      <p:ext uri="{BB962C8B-B14F-4D97-AF65-F5344CB8AC3E}">
        <p14:creationId xmlns:p14="http://schemas.microsoft.com/office/powerpoint/2010/main" val="3692285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4FDD-CCC7-2D4A-A640-43DB9CC76359}"/>
              </a:ext>
            </a:extLst>
          </p:cNvPr>
          <p:cNvSpPr>
            <a:spLocks noGrp="1"/>
          </p:cNvSpPr>
          <p:nvPr>
            <p:ph type="title"/>
          </p:nvPr>
        </p:nvSpPr>
        <p:spPr/>
        <p:txBody>
          <a:bodyPr/>
          <a:lstStyle/>
          <a:p>
            <a:r>
              <a:rPr lang="en-US" dirty="0"/>
              <a:t>SRP: Case-study</a:t>
            </a:r>
          </a:p>
        </p:txBody>
      </p:sp>
      <p:pic>
        <p:nvPicPr>
          <p:cNvPr id="5" name="Content Placeholder 4">
            <a:extLst>
              <a:ext uri="{FF2B5EF4-FFF2-40B4-BE49-F238E27FC236}">
                <a16:creationId xmlns:a16="http://schemas.microsoft.com/office/drawing/2014/main" id="{7FA21C1A-0609-5A41-B85A-8E90E0E9F0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3286" y="952500"/>
            <a:ext cx="4731691" cy="3079750"/>
          </a:xfrm>
        </p:spPr>
      </p:pic>
      <p:sp>
        <p:nvSpPr>
          <p:cNvPr id="3" name="Content Placeholder 2">
            <a:extLst>
              <a:ext uri="{FF2B5EF4-FFF2-40B4-BE49-F238E27FC236}">
                <a16:creationId xmlns:a16="http://schemas.microsoft.com/office/drawing/2014/main" id="{9BF3456B-F9EA-7F30-9509-8F05C6CB1F70}"/>
              </a:ext>
            </a:extLst>
          </p:cNvPr>
          <p:cNvSpPr txBox="1">
            <a:spLocks/>
          </p:cNvSpPr>
          <p:nvPr/>
        </p:nvSpPr>
        <p:spPr bwMode="auto">
          <a:xfrm>
            <a:off x="468313" y="4222750"/>
            <a:ext cx="822163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rgbClr val="0070C0"/>
              </a:buClr>
              <a:buSzPct val="70000"/>
              <a:buFont typeface="Wingdings" panose="05000000000000000000" pitchFamily="2" charset="2"/>
              <a:buChar char="l"/>
              <a:defRPr sz="2800">
                <a:solidFill>
                  <a:srgbClr val="002060"/>
                </a:solidFill>
                <a:latin typeface="+mn-lt"/>
                <a:ea typeface="+mn-ea"/>
                <a:cs typeface="+mn-cs"/>
              </a:defRPr>
            </a:lvl1pPr>
            <a:lvl2pPr marL="692150" indent="-347663" algn="just" rtl="0" eaLnBrk="0" fontAlgn="base" hangingPunct="0">
              <a:spcBef>
                <a:spcPct val="20000"/>
              </a:spcBef>
              <a:spcAft>
                <a:spcPct val="0"/>
              </a:spcAft>
              <a:buClr>
                <a:srgbClr val="171A4F"/>
              </a:buClr>
              <a:buSzPct val="70000"/>
              <a:buFont typeface="Wingdings" panose="05000000000000000000" pitchFamily="2" charset="2"/>
              <a:buChar char="l"/>
              <a:defRPr sz="2600">
                <a:solidFill>
                  <a:srgbClr val="002060"/>
                </a:solidFill>
                <a:latin typeface="+mn-lt"/>
              </a:defRPr>
            </a:lvl2pPr>
            <a:lvl3pPr marL="987425" indent="-293688" algn="just" rtl="0" eaLnBrk="0" fontAlgn="base" hangingPunct="0">
              <a:spcBef>
                <a:spcPct val="20000"/>
              </a:spcBef>
              <a:spcAft>
                <a:spcPct val="0"/>
              </a:spcAft>
              <a:buClr>
                <a:srgbClr val="0070C0"/>
              </a:buClr>
              <a:buSzPct val="70000"/>
              <a:buFont typeface="Wingdings" panose="05000000000000000000" pitchFamily="2" charset="2"/>
              <a:buChar char="l"/>
              <a:defRPr sz="2300">
                <a:solidFill>
                  <a:srgbClr val="002060"/>
                </a:solidFill>
                <a:latin typeface="+mn-lt"/>
              </a:defRPr>
            </a:lvl3pPr>
            <a:lvl4pPr marL="1281113" indent="-292100" algn="just" rtl="0" eaLnBrk="0" fontAlgn="base" hangingPunct="0">
              <a:spcBef>
                <a:spcPct val="20000"/>
              </a:spcBef>
              <a:spcAft>
                <a:spcPct val="0"/>
              </a:spcAft>
              <a:buClr>
                <a:schemeClr val="accent2"/>
              </a:buClr>
              <a:buSzPct val="75000"/>
              <a:buFont typeface="Wingdings" panose="05000000000000000000" pitchFamily="2" charset="2"/>
              <a:buChar char="§"/>
              <a:defRPr sz="2000">
                <a:solidFill>
                  <a:srgbClr val="002060"/>
                </a:solidFill>
                <a:latin typeface="+mn-lt"/>
              </a:defRPr>
            </a:lvl4pPr>
            <a:lvl5pPr marL="1598613" indent="-315913" algn="just"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06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2000" kern="0" dirty="0"/>
              <a:t>The Employee class has 3 methods that reports to three different actors: CFO, COO &amp; CTO. If one of these actors modifies their function, Employee is modified and the other actors are also affected.</a:t>
            </a:r>
          </a:p>
          <a:p>
            <a:pPr marL="0" indent="0">
              <a:buNone/>
            </a:pPr>
            <a:r>
              <a:rPr lang="en-US" sz="2000" kern="0" dirty="0"/>
              <a:t>=&gt; Anti-pattern: </a:t>
            </a:r>
            <a:r>
              <a:rPr lang="en-US" sz="2000" i="1" dirty="0">
                <a:solidFill>
                  <a:srgbClr val="002060"/>
                </a:solidFill>
              </a:rPr>
              <a:t>A module is responsible to more than actors. </a:t>
            </a:r>
          </a:p>
          <a:p>
            <a:pPr marL="0" indent="0">
              <a:buNone/>
            </a:pPr>
            <a:endParaRPr lang="en-US" sz="2000" kern="0" dirty="0"/>
          </a:p>
        </p:txBody>
      </p:sp>
    </p:spTree>
    <p:extLst>
      <p:ext uri="{BB962C8B-B14F-4D97-AF65-F5344CB8AC3E}">
        <p14:creationId xmlns:p14="http://schemas.microsoft.com/office/powerpoint/2010/main" val="2019802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656" y="370485"/>
            <a:ext cx="8106743"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The Dependency Inversion Principle</a:t>
            </a:r>
            <a:r>
              <a:rPr lang="en-US" sz="2800" dirty="0">
                <a:solidFill>
                  <a:srgbClr val="3333FF"/>
                </a:solidFill>
              </a:rPr>
              <a:t> </a:t>
            </a:r>
          </a:p>
        </p:txBody>
      </p:sp>
      <p:sp>
        <p:nvSpPr>
          <p:cNvPr id="3" name="object 3"/>
          <p:cNvSpPr txBox="1"/>
          <p:nvPr/>
        </p:nvSpPr>
        <p:spPr>
          <a:xfrm>
            <a:off x="8210097" y="6216130"/>
            <a:ext cx="191832" cy="198556"/>
          </a:xfrm>
          <a:prstGeom prst="rect">
            <a:avLst/>
          </a:prstGeom>
        </p:spPr>
        <p:txBody>
          <a:bodyPr vert="horz" wrap="square" lIns="0" tIns="23979" rIns="0" bIns="0" rtlCol="0">
            <a:spAutoFit/>
          </a:bodyPr>
          <a:lstStyle/>
          <a:p>
            <a:pPr marL="23979">
              <a:spcBef>
                <a:spcPts val="189"/>
              </a:spcBef>
            </a:pPr>
            <a:r>
              <a:rPr sz="1133" b="1" spc="-47" dirty="0">
                <a:solidFill>
                  <a:srgbClr val="FFC000"/>
                </a:solidFill>
                <a:latin typeface="Carlito"/>
                <a:cs typeface="Carlito"/>
              </a:rPr>
              <a:t>10</a:t>
            </a:r>
            <a:endParaRPr sz="1133">
              <a:latin typeface="Carlito"/>
              <a:cs typeface="Carlito"/>
            </a:endParaRPr>
          </a:p>
        </p:txBody>
      </p:sp>
      <p:sp>
        <p:nvSpPr>
          <p:cNvPr id="11" name="object 11"/>
          <p:cNvSpPr txBox="1"/>
          <p:nvPr/>
        </p:nvSpPr>
        <p:spPr>
          <a:xfrm>
            <a:off x="231414" y="6525170"/>
            <a:ext cx="290146" cy="313531"/>
          </a:xfrm>
          <a:prstGeom prst="rect">
            <a:avLst/>
          </a:prstGeom>
        </p:spPr>
        <p:txBody>
          <a:bodyPr vert="horz" wrap="square" lIns="0" tIns="22780" rIns="0" bIns="0" rtlCol="0">
            <a:spAutoFit/>
          </a:bodyPr>
          <a:lstStyle/>
          <a:p>
            <a:pPr marL="23979">
              <a:spcBef>
                <a:spcPts val="179"/>
              </a:spcBef>
            </a:pPr>
            <a:r>
              <a:rPr sz="1888" spc="-47" dirty="0">
                <a:solidFill>
                  <a:srgbClr val="252525"/>
                </a:solidFill>
                <a:latin typeface="Carlito"/>
                <a:cs typeface="Carlito"/>
              </a:rPr>
              <a:t>10</a:t>
            </a:r>
            <a:endParaRPr sz="1888">
              <a:latin typeface="Carlito"/>
              <a:cs typeface="Carlito"/>
            </a:endParaRPr>
          </a:p>
        </p:txBody>
      </p:sp>
      <p:sp>
        <p:nvSpPr>
          <p:cNvPr id="4" name="Rectangle 3">
            <a:extLst>
              <a:ext uri="{FF2B5EF4-FFF2-40B4-BE49-F238E27FC236}">
                <a16:creationId xmlns:a16="http://schemas.microsoft.com/office/drawing/2014/main" id="{58CC51C6-BE59-D047-B661-159711EC0F06}"/>
              </a:ext>
            </a:extLst>
          </p:cNvPr>
          <p:cNvSpPr/>
          <p:nvPr/>
        </p:nvSpPr>
        <p:spPr>
          <a:xfrm>
            <a:off x="521559" y="887681"/>
            <a:ext cx="8366279" cy="1815882"/>
          </a:xfrm>
          <a:prstGeom prst="rect">
            <a:avLst/>
          </a:prstGeom>
        </p:spPr>
        <p:txBody>
          <a:bodyPr wrap="square">
            <a:spAutoFit/>
          </a:bodyPr>
          <a:lstStyle/>
          <a:p>
            <a:r>
              <a:rPr lang="en-US" sz="2800" dirty="0">
                <a:solidFill>
                  <a:srgbClr val="002060"/>
                </a:solidFill>
                <a:latin typeface="Arial" panose="020B0604020202020204" pitchFamily="34" charset="0"/>
              </a:rPr>
              <a:t>The Dependency Inversion Principle (DIP) tells us that the most flexible systems are those in which source code </a:t>
            </a:r>
            <a:r>
              <a:rPr lang="en-US" sz="2800" b="1" dirty="0">
                <a:solidFill>
                  <a:srgbClr val="002060"/>
                </a:solidFill>
                <a:latin typeface="Arial" panose="020B0604020202020204" pitchFamily="34" charset="0"/>
              </a:rPr>
              <a:t>dependencies</a:t>
            </a:r>
            <a:r>
              <a:rPr lang="en-US" sz="2800" dirty="0">
                <a:solidFill>
                  <a:srgbClr val="002060"/>
                </a:solidFill>
                <a:latin typeface="Arial" panose="020B0604020202020204" pitchFamily="34" charset="0"/>
              </a:rPr>
              <a:t> refer only to </a:t>
            </a:r>
            <a:r>
              <a:rPr lang="en-US" sz="2800" b="1" dirty="0">
                <a:solidFill>
                  <a:srgbClr val="002060"/>
                </a:solidFill>
                <a:latin typeface="Arial" panose="020B0604020202020204" pitchFamily="34" charset="0"/>
              </a:rPr>
              <a:t>abstractions</a:t>
            </a:r>
            <a:r>
              <a:rPr lang="en-US" sz="2800" dirty="0">
                <a:solidFill>
                  <a:srgbClr val="002060"/>
                </a:solidFill>
                <a:latin typeface="Arial" panose="020B0604020202020204" pitchFamily="34" charset="0"/>
              </a:rPr>
              <a:t>, not to </a:t>
            </a:r>
            <a:r>
              <a:rPr lang="en-US" sz="2800" b="1" dirty="0">
                <a:solidFill>
                  <a:srgbClr val="002060"/>
                </a:solidFill>
                <a:latin typeface="Arial" panose="020B0604020202020204" pitchFamily="34" charset="0"/>
              </a:rPr>
              <a:t>concretions</a:t>
            </a:r>
            <a:r>
              <a:rPr lang="en-US" sz="2800" dirty="0">
                <a:solidFill>
                  <a:srgbClr val="002060"/>
                </a:solidFill>
                <a:latin typeface="Arial" panose="020B0604020202020204" pitchFamily="34" charset="0"/>
              </a:rPr>
              <a:t>.</a:t>
            </a:r>
          </a:p>
        </p:txBody>
      </p:sp>
      <p:pic>
        <p:nvPicPr>
          <p:cNvPr id="12" name="Picture 11">
            <a:extLst>
              <a:ext uri="{FF2B5EF4-FFF2-40B4-BE49-F238E27FC236}">
                <a16:creationId xmlns:a16="http://schemas.microsoft.com/office/drawing/2014/main" id="{C0E09DB1-DFFF-64CA-7C49-36D11133454F}"/>
              </a:ext>
            </a:extLst>
          </p:cNvPr>
          <p:cNvPicPr>
            <a:picLocks noChangeAspect="1"/>
          </p:cNvPicPr>
          <p:nvPr/>
        </p:nvPicPr>
        <p:blipFill rotWithShape="1">
          <a:blip r:embed="rId3">
            <a:extLst>
              <a:ext uri="{28A0092B-C50C-407E-A947-70E740481C1C}">
                <a14:useLocalDpi xmlns:a14="http://schemas.microsoft.com/office/drawing/2010/main" val="0"/>
              </a:ext>
            </a:extLst>
          </a:blip>
          <a:srcRect l="3297" r="3316"/>
          <a:stretch/>
        </p:blipFill>
        <p:spPr>
          <a:xfrm>
            <a:off x="427656" y="3151427"/>
            <a:ext cx="4814896" cy="2374876"/>
          </a:xfrm>
          <a:prstGeom prst="rect">
            <a:avLst/>
          </a:prstGeom>
        </p:spPr>
      </p:pic>
      <p:sp>
        <p:nvSpPr>
          <p:cNvPr id="13" name="Right Arrow 12">
            <a:extLst>
              <a:ext uri="{FF2B5EF4-FFF2-40B4-BE49-F238E27FC236}">
                <a16:creationId xmlns:a16="http://schemas.microsoft.com/office/drawing/2014/main" id="{79574410-1151-F66D-BF87-2D0E807981EC}"/>
              </a:ext>
            </a:extLst>
          </p:cNvPr>
          <p:cNvSpPr/>
          <p:nvPr/>
        </p:nvSpPr>
        <p:spPr>
          <a:xfrm>
            <a:off x="5408555" y="4343400"/>
            <a:ext cx="458845" cy="17618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VN"/>
          </a:p>
        </p:txBody>
      </p:sp>
      <p:pic>
        <p:nvPicPr>
          <p:cNvPr id="15" name="Picture 14">
            <a:extLst>
              <a:ext uri="{FF2B5EF4-FFF2-40B4-BE49-F238E27FC236}">
                <a16:creationId xmlns:a16="http://schemas.microsoft.com/office/drawing/2014/main" id="{C69A7E6E-E4F0-FF0C-A0C7-DB56FE684C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6157" y="3809795"/>
            <a:ext cx="2550187" cy="1337293"/>
          </a:xfrm>
          <a:prstGeom prst="rect">
            <a:avLst/>
          </a:prstGeom>
        </p:spPr>
      </p:pic>
    </p:spTree>
    <p:extLst>
      <p:ext uri="{BB962C8B-B14F-4D97-AF65-F5344CB8AC3E}">
        <p14:creationId xmlns:p14="http://schemas.microsoft.com/office/powerpoint/2010/main" val="582734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656" y="370485"/>
            <a:ext cx="8106743"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The Dependency Inversion Principle</a:t>
            </a:r>
            <a:r>
              <a:rPr lang="en-US" sz="2800" dirty="0">
                <a:solidFill>
                  <a:srgbClr val="3333FF"/>
                </a:solidFill>
              </a:rPr>
              <a:t> </a:t>
            </a:r>
          </a:p>
        </p:txBody>
      </p:sp>
      <p:sp>
        <p:nvSpPr>
          <p:cNvPr id="3" name="object 3"/>
          <p:cNvSpPr txBox="1"/>
          <p:nvPr/>
        </p:nvSpPr>
        <p:spPr>
          <a:xfrm>
            <a:off x="8210097" y="6216130"/>
            <a:ext cx="191832" cy="198556"/>
          </a:xfrm>
          <a:prstGeom prst="rect">
            <a:avLst/>
          </a:prstGeom>
        </p:spPr>
        <p:txBody>
          <a:bodyPr vert="horz" wrap="square" lIns="0" tIns="23979" rIns="0" bIns="0" rtlCol="0">
            <a:spAutoFit/>
          </a:bodyPr>
          <a:lstStyle/>
          <a:p>
            <a:pPr marL="23979">
              <a:spcBef>
                <a:spcPts val="189"/>
              </a:spcBef>
            </a:pPr>
            <a:r>
              <a:rPr sz="1133" b="1" spc="-47" dirty="0">
                <a:solidFill>
                  <a:srgbClr val="FFC000"/>
                </a:solidFill>
                <a:latin typeface="Carlito"/>
                <a:cs typeface="Carlito"/>
              </a:rPr>
              <a:t>10</a:t>
            </a:r>
            <a:endParaRPr sz="1133">
              <a:latin typeface="Carlito"/>
              <a:cs typeface="Carlito"/>
            </a:endParaRPr>
          </a:p>
        </p:txBody>
      </p:sp>
      <p:sp>
        <p:nvSpPr>
          <p:cNvPr id="11" name="object 11"/>
          <p:cNvSpPr txBox="1"/>
          <p:nvPr/>
        </p:nvSpPr>
        <p:spPr>
          <a:xfrm>
            <a:off x="231414" y="6525170"/>
            <a:ext cx="290146" cy="313531"/>
          </a:xfrm>
          <a:prstGeom prst="rect">
            <a:avLst/>
          </a:prstGeom>
        </p:spPr>
        <p:txBody>
          <a:bodyPr vert="horz" wrap="square" lIns="0" tIns="22780" rIns="0" bIns="0" rtlCol="0">
            <a:spAutoFit/>
          </a:bodyPr>
          <a:lstStyle/>
          <a:p>
            <a:pPr marL="23979">
              <a:spcBef>
                <a:spcPts val="179"/>
              </a:spcBef>
            </a:pPr>
            <a:r>
              <a:rPr sz="1888" spc="-47" dirty="0">
                <a:solidFill>
                  <a:srgbClr val="252525"/>
                </a:solidFill>
                <a:latin typeface="Carlito"/>
                <a:cs typeface="Carlito"/>
              </a:rPr>
              <a:t>10</a:t>
            </a:r>
            <a:endParaRPr sz="1888">
              <a:latin typeface="Carlito"/>
              <a:cs typeface="Carlito"/>
            </a:endParaRPr>
          </a:p>
        </p:txBody>
      </p:sp>
      <p:sp>
        <p:nvSpPr>
          <p:cNvPr id="4" name="Rectangle 3">
            <a:extLst>
              <a:ext uri="{FF2B5EF4-FFF2-40B4-BE49-F238E27FC236}">
                <a16:creationId xmlns:a16="http://schemas.microsoft.com/office/drawing/2014/main" id="{58CC51C6-BE59-D047-B661-159711EC0F06}"/>
              </a:ext>
            </a:extLst>
          </p:cNvPr>
          <p:cNvSpPr/>
          <p:nvPr/>
        </p:nvSpPr>
        <p:spPr>
          <a:xfrm>
            <a:off x="521559" y="887681"/>
            <a:ext cx="8366279" cy="1631216"/>
          </a:xfrm>
          <a:prstGeom prst="rect">
            <a:avLst/>
          </a:prstGeom>
        </p:spPr>
        <p:txBody>
          <a:bodyPr wrap="square">
            <a:spAutoFit/>
          </a:bodyPr>
          <a:lstStyle/>
          <a:p>
            <a:r>
              <a:rPr lang="en-US" sz="2000" b="1" dirty="0">
                <a:solidFill>
                  <a:srgbClr val="002060"/>
                </a:solidFill>
                <a:latin typeface="Arial" panose="020B0604020202020204" pitchFamily="34" charset="0"/>
              </a:rPr>
              <a:t>What is Dependency Inversion?</a:t>
            </a:r>
          </a:p>
          <a:p>
            <a:pPr marL="342900" indent="-342900">
              <a:buFont typeface="Arial" panose="020B0604020202020204" pitchFamily="34" charset="0"/>
              <a:buChar char="•"/>
            </a:pPr>
            <a:r>
              <a:rPr lang="en-US" sz="2000" dirty="0">
                <a:solidFill>
                  <a:srgbClr val="002060"/>
                </a:solidFill>
                <a:latin typeface="Arial" panose="020B0604020202020204" pitchFamily="34" charset="0"/>
              </a:rPr>
              <a:t>In the typical calling tree, main functions called high-level functions, which called mid-level functions, which called low-level functions. In that calling tree, however, source code dependencies inexorably followed the flow of control.</a:t>
            </a:r>
          </a:p>
        </p:txBody>
      </p:sp>
      <p:pic>
        <p:nvPicPr>
          <p:cNvPr id="12" name="Picture 11">
            <a:extLst>
              <a:ext uri="{FF2B5EF4-FFF2-40B4-BE49-F238E27FC236}">
                <a16:creationId xmlns:a16="http://schemas.microsoft.com/office/drawing/2014/main" id="{C0E09DB1-DFFF-64CA-7C49-36D11133454F}"/>
              </a:ext>
            </a:extLst>
          </p:cNvPr>
          <p:cNvPicPr>
            <a:picLocks noChangeAspect="1"/>
          </p:cNvPicPr>
          <p:nvPr/>
        </p:nvPicPr>
        <p:blipFill rotWithShape="1">
          <a:blip r:embed="rId3">
            <a:extLst>
              <a:ext uri="{28A0092B-C50C-407E-A947-70E740481C1C}">
                <a14:useLocalDpi xmlns:a14="http://schemas.microsoft.com/office/drawing/2010/main" val="0"/>
              </a:ext>
            </a:extLst>
          </a:blip>
          <a:srcRect l="3297" r="3316"/>
          <a:stretch/>
        </p:blipFill>
        <p:spPr>
          <a:xfrm>
            <a:off x="1296065" y="2667000"/>
            <a:ext cx="6551869" cy="3231612"/>
          </a:xfrm>
          <a:prstGeom prst="rect">
            <a:avLst/>
          </a:prstGeom>
        </p:spPr>
      </p:pic>
    </p:spTree>
    <p:extLst>
      <p:ext uri="{BB962C8B-B14F-4D97-AF65-F5344CB8AC3E}">
        <p14:creationId xmlns:p14="http://schemas.microsoft.com/office/powerpoint/2010/main" val="952425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656" y="370485"/>
            <a:ext cx="8106743"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The Dependency Inversion Principle</a:t>
            </a:r>
            <a:r>
              <a:rPr lang="en-US" sz="2800" dirty="0">
                <a:solidFill>
                  <a:srgbClr val="3333FF"/>
                </a:solidFill>
              </a:rPr>
              <a:t> </a:t>
            </a:r>
          </a:p>
        </p:txBody>
      </p:sp>
      <p:sp>
        <p:nvSpPr>
          <p:cNvPr id="3" name="object 3"/>
          <p:cNvSpPr txBox="1"/>
          <p:nvPr/>
        </p:nvSpPr>
        <p:spPr>
          <a:xfrm>
            <a:off x="8210097" y="6216130"/>
            <a:ext cx="191832" cy="198556"/>
          </a:xfrm>
          <a:prstGeom prst="rect">
            <a:avLst/>
          </a:prstGeom>
        </p:spPr>
        <p:txBody>
          <a:bodyPr vert="horz" wrap="square" lIns="0" tIns="23979" rIns="0" bIns="0" rtlCol="0">
            <a:spAutoFit/>
          </a:bodyPr>
          <a:lstStyle/>
          <a:p>
            <a:pPr marL="23979">
              <a:spcBef>
                <a:spcPts val="189"/>
              </a:spcBef>
            </a:pPr>
            <a:r>
              <a:rPr sz="1133" b="1" spc="-47" dirty="0">
                <a:solidFill>
                  <a:srgbClr val="FFC000"/>
                </a:solidFill>
                <a:latin typeface="Carlito"/>
                <a:cs typeface="Carlito"/>
              </a:rPr>
              <a:t>10</a:t>
            </a:r>
            <a:endParaRPr sz="1133">
              <a:latin typeface="Carlito"/>
              <a:cs typeface="Carlito"/>
            </a:endParaRPr>
          </a:p>
        </p:txBody>
      </p:sp>
      <p:sp>
        <p:nvSpPr>
          <p:cNvPr id="11" name="object 11"/>
          <p:cNvSpPr txBox="1"/>
          <p:nvPr/>
        </p:nvSpPr>
        <p:spPr>
          <a:xfrm>
            <a:off x="231414" y="6525170"/>
            <a:ext cx="290146" cy="313531"/>
          </a:xfrm>
          <a:prstGeom prst="rect">
            <a:avLst/>
          </a:prstGeom>
        </p:spPr>
        <p:txBody>
          <a:bodyPr vert="horz" wrap="square" lIns="0" tIns="22780" rIns="0" bIns="0" rtlCol="0">
            <a:spAutoFit/>
          </a:bodyPr>
          <a:lstStyle/>
          <a:p>
            <a:pPr marL="23979">
              <a:spcBef>
                <a:spcPts val="179"/>
              </a:spcBef>
            </a:pPr>
            <a:r>
              <a:rPr sz="1888" spc="-47" dirty="0">
                <a:solidFill>
                  <a:srgbClr val="252525"/>
                </a:solidFill>
                <a:latin typeface="Carlito"/>
                <a:cs typeface="Carlito"/>
              </a:rPr>
              <a:t>10</a:t>
            </a:r>
            <a:endParaRPr sz="1888">
              <a:latin typeface="Carlito"/>
              <a:cs typeface="Carlito"/>
            </a:endParaRPr>
          </a:p>
        </p:txBody>
      </p:sp>
      <p:pic>
        <p:nvPicPr>
          <p:cNvPr id="6" name="Picture 5">
            <a:extLst>
              <a:ext uri="{FF2B5EF4-FFF2-40B4-BE49-F238E27FC236}">
                <a16:creationId xmlns:a16="http://schemas.microsoft.com/office/drawing/2014/main" id="{1D42A746-C983-D3A0-745C-E99C4830BFF1}"/>
              </a:ext>
            </a:extLst>
          </p:cNvPr>
          <p:cNvPicPr>
            <a:picLocks noChangeAspect="1"/>
          </p:cNvPicPr>
          <p:nvPr/>
        </p:nvPicPr>
        <p:blipFill rotWithShape="1">
          <a:blip r:embed="rId3">
            <a:extLst>
              <a:ext uri="{28A0092B-C50C-407E-A947-70E740481C1C}">
                <a14:useLocalDpi xmlns:a14="http://schemas.microsoft.com/office/drawing/2010/main" val="0"/>
              </a:ext>
            </a:extLst>
          </a:blip>
          <a:srcRect l="3297" r="3316"/>
          <a:stretch/>
        </p:blipFill>
        <p:spPr>
          <a:xfrm>
            <a:off x="493376" y="1054124"/>
            <a:ext cx="4814896" cy="2374876"/>
          </a:xfrm>
          <a:prstGeom prst="rect">
            <a:avLst/>
          </a:prstGeom>
        </p:spPr>
      </p:pic>
      <p:sp>
        <p:nvSpPr>
          <p:cNvPr id="7" name="Right Arrow 6">
            <a:extLst>
              <a:ext uri="{FF2B5EF4-FFF2-40B4-BE49-F238E27FC236}">
                <a16:creationId xmlns:a16="http://schemas.microsoft.com/office/drawing/2014/main" id="{2CAD6E6B-DE12-DBC9-E6AC-BCEC9A5CA56B}"/>
              </a:ext>
            </a:extLst>
          </p:cNvPr>
          <p:cNvSpPr/>
          <p:nvPr/>
        </p:nvSpPr>
        <p:spPr>
          <a:xfrm>
            <a:off x="5474275" y="2246097"/>
            <a:ext cx="458845" cy="17618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VN"/>
          </a:p>
        </p:txBody>
      </p:sp>
      <p:pic>
        <p:nvPicPr>
          <p:cNvPr id="8" name="Picture 7">
            <a:extLst>
              <a:ext uri="{FF2B5EF4-FFF2-40B4-BE49-F238E27FC236}">
                <a16:creationId xmlns:a16="http://schemas.microsoft.com/office/drawing/2014/main" id="{20148873-A299-BD11-232C-8C88CA7D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1877" y="1712492"/>
            <a:ext cx="2550187" cy="1337293"/>
          </a:xfrm>
          <a:prstGeom prst="rect">
            <a:avLst/>
          </a:prstGeom>
        </p:spPr>
      </p:pic>
      <p:sp>
        <p:nvSpPr>
          <p:cNvPr id="9" name="Rectangle 8">
            <a:extLst>
              <a:ext uri="{FF2B5EF4-FFF2-40B4-BE49-F238E27FC236}">
                <a16:creationId xmlns:a16="http://schemas.microsoft.com/office/drawing/2014/main" id="{FB51FA52-AA12-C53E-D746-A31F759BD3EB}"/>
              </a:ext>
            </a:extLst>
          </p:cNvPr>
          <p:cNvSpPr/>
          <p:nvPr/>
        </p:nvSpPr>
        <p:spPr>
          <a:xfrm>
            <a:off x="472499" y="3735130"/>
            <a:ext cx="8366279" cy="1323439"/>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2060"/>
                </a:solidFill>
                <a:latin typeface="Arial" panose="020B0604020202020204" pitchFamily="34" charset="0"/>
              </a:rPr>
              <a:t>In right Figure, module HL1 calls the F() function in module ML1. The fact that it calls this function through an interface is a source code contrivance. At runtime, the interface doesn’t exist. HL1 simply calls F() within ML.</a:t>
            </a:r>
          </a:p>
        </p:txBody>
      </p:sp>
    </p:spTree>
    <p:extLst>
      <p:ext uri="{BB962C8B-B14F-4D97-AF65-F5344CB8AC3E}">
        <p14:creationId xmlns:p14="http://schemas.microsoft.com/office/powerpoint/2010/main" val="2431064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656" y="370485"/>
            <a:ext cx="8106743"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The Dependency Inversion Principle</a:t>
            </a:r>
            <a:r>
              <a:rPr lang="en-US" sz="2800" dirty="0">
                <a:solidFill>
                  <a:srgbClr val="3333FF"/>
                </a:solidFill>
              </a:rPr>
              <a:t> </a:t>
            </a:r>
          </a:p>
        </p:txBody>
      </p:sp>
      <p:sp>
        <p:nvSpPr>
          <p:cNvPr id="3" name="object 3"/>
          <p:cNvSpPr txBox="1"/>
          <p:nvPr/>
        </p:nvSpPr>
        <p:spPr>
          <a:xfrm>
            <a:off x="8210097" y="6216130"/>
            <a:ext cx="191832" cy="198556"/>
          </a:xfrm>
          <a:prstGeom prst="rect">
            <a:avLst/>
          </a:prstGeom>
        </p:spPr>
        <p:txBody>
          <a:bodyPr vert="horz" wrap="square" lIns="0" tIns="23979" rIns="0" bIns="0" rtlCol="0">
            <a:spAutoFit/>
          </a:bodyPr>
          <a:lstStyle/>
          <a:p>
            <a:pPr marL="23979">
              <a:spcBef>
                <a:spcPts val="189"/>
              </a:spcBef>
            </a:pPr>
            <a:r>
              <a:rPr sz="1133" b="1" spc="-47" dirty="0">
                <a:solidFill>
                  <a:srgbClr val="FFC000"/>
                </a:solidFill>
                <a:latin typeface="Carlito"/>
                <a:cs typeface="Carlito"/>
              </a:rPr>
              <a:t>10</a:t>
            </a:r>
            <a:endParaRPr sz="1133">
              <a:latin typeface="Carlito"/>
              <a:cs typeface="Carlito"/>
            </a:endParaRPr>
          </a:p>
        </p:txBody>
      </p:sp>
      <p:sp>
        <p:nvSpPr>
          <p:cNvPr id="11" name="object 11"/>
          <p:cNvSpPr txBox="1"/>
          <p:nvPr/>
        </p:nvSpPr>
        <p:spPr>
          <a:xfrm>
            <a:off x="231414" y="6525170"/>
            <a:ext cx="290146" cy="313531"/>
          </a:xfrm>
          <a:prstGeom prst="rect">
            <a:avLst/>
          </a:prstGeom>
        </p:spPr>
        <p:txBody>
          <a:bodyPr vert="horz" wrap="square" lIns="0" tIns="22780" rIns="0" bIns="0" rtlCol="0">
            <a:spAutoFit/>
          </a:bodyPr>
          <a:lstStyle/>
          <a:p>
            <a:pPr marL="23979">
              <a:spcBef>
                <a:spcPts val="179"/>
              </a:spcBef>
            </a:pPr>
            <a:r>
              <a:rPr sz="1888" spc="-47" dirty="0">
                <a:solidFill>
                  <a:srgbClr val="252525"/>
                </a:solidFill>
                <a:latin typeface="Carlito"/>
                <a:cs typeface="Carlito"/>
              </a:rPr>
              <a:t>10</a:t>
            </a:r>
            <a:endParaRPr sz="1888">
              <a:latin typeface="Carlito"/>
              <a:cs typeface="Carlito"/>
            </a:endParaRPr>
          </a:p>
        </p:txBody>
      </p:sp>
      <p:pic>
        <p:nvPicPr>
          <p:cNvPr id="6" name="Picture 5">
            <a:extLst>
              <a:ext uri="{FF2B5EF4-FFF2-40B4-BE49-F238E27FC236}">
                <a16:creationId xmlns:a16="http://schemas.microsoft.com/office/drawing/2014/main" id="{1D42A746-C983-D3A0-745C-E99C4830BFF1}"/>
              </a:ext>
            </a:extLst>
          </p:cNvPr>
          <p:cNvPicPr>
            <a:picLocks noChangeAspect="1"/>
          </p:cNvPicPr>
          <p:nvPr/>
        </p:nvPicPr>
        <p:blipFill rotWithShape="1">
          <a:blip r:embed="rId3">
            <a:extLst>
              <a:ext uri="{28A0092B-C50C-407E-A947-70E740481C1C}">
                <a14:useLocalDpi xmlns:a14="http://schemas.microsoft.com/office/drawing/2010/main" val="0"/>
              </a:ext>
            </a:extLst>
          </a:blip>
          <a:srcRect l="3297" r="3316"/>
          <a:stretch/>
        </p:blipFill>
        <p:spPr>
          <a:xfrm>
            <a:off x="493376" y="1054124"/>
            <a:ext cx="4814896" cy="2374876"/>
          </a:xfrm>
          <a:prstGeom prst="rect">
            <a:avLst/>
          </a:prstGeom>
        </p:spPr>
      </p:pic>
      <p:sp>
        <p:nvSpPr>
          <p:cNvPr id="7" name="Right Arrow 6">
            <a:extLst>
              <a:ext uri="{FF2B5EF4-FFF2-40B4-BE49-F238E27FC236}">
                <a16:creationId xmlns:a16="http://schemas.microsoft.com/office/drawing/2014/main" id="{2CAD6E6B-DE12-DBC9-E6AC-BCEC9A5CA56B}"/>
              </a:ext>
            </a:extLst>
          </p:cNvPr>
          <p:cNvSpPr/>
          <p:nvPr/>
        </p:nvSpPr>
        <p:spPr>
          <a:xfrm>
            <a:off x="5474275" y="2246097"/>
            <a:ext cx="458845" cy="17618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VN"/>
          </a:p>
        </p:txBody>
      </p:sp>
      <p:pic>
        <p:nvPicPr>
          <p:cNvPr id="8" name="Picture 7">
            <a:extLst>
              <a:ext uri="{FF2B5EF4-FFF2-40B4-BE49-F238E27FC236}">
                <a16:creationId xmlns:a16="http://schemas.microsoft.com/office/drawing/2014/main" id="{20148873-A299-BD11-232C-8C88CA7D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1877" y="1712492"/>
            <a:ext cx="2550187" cy="1337293"/>
          </a:xfrm>
          <a:prstGeom prst="rect">
            <a:avLst/>
          </a:prstGeom>
        </p:spPr>
      </p:pic>
      <p:sp>
        <p:nvSpPr>
          <p:cNvPr id="9" name="Rectangle 8">
            <a:extLst>
              <a:ext uri="{FF2B5EF4-FFF2-40B4-BE49-F238E27FC236}">
                <a16:creationId xmlns:a16="http://schemas.microsoft.com/office/drawing/2014/main" id="{FB51FA52-AA12-C53E-D746-A31F759BD3EB}"/>
              </a:ext>
            </a:extLst>
          </p:cNvPr>
          <p:cNvSpPr/>
          <p:nvPr/>
        </p:nvSpPr>
        <p:spPr>
          <a:xfrm>
            <a:off x="231414" y="3478446"/>
            <a:ext cx="8681172" cy="3170099"/>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2060"/>
                </a:solidFill>
                <a:latin typeface="Arial" panose="020B0604020202020204" pitchFamily="34" charset="0"/>
              </a:rPr>
              <a:t>In fact, the flow of control was dictated by the behavior of the system, and the source code dependencies were dictated by that flow of control.</a:t>
            </a:r>
          </a:p>
          <a:p>
            <a:pPr marL="342900" indent="-342900" algn="just">
              <a:buFont typeface="Arial" panose="020B0604020202020204" pitchFamily="34" charset="0"/>
              <a:buChar char="•"/>
            </a:pPr>
            <a:r>
              <a:rPr lang="en-US" sz="2000" dirty="0">
                <a:solidFill>
                  <a:srgbClr val="002060"/>
                </a:solidFill>
                <a:latin typeface="Arial" panose="020B0604020202020204" pitchFamily="34" charset="0"/>
              </a:rPr>
              <a:t>The source code dependency (the inheritance relationship) between ML1 and the interface I points in the opposite direction compared to the flow of control. </a:t>
            </a:r>
          </a:p>
          <a:p>
            <a:pPr algn="just"/>
            <a:r>
              <a:rPr lang="en-US" sz="2000" dirty="0">
                <a:solidFill>
                  <a:srgbClr val="002060"/>
                </a:solidFill>
                <a:latin typeface="Arial" panose="020B0604020202020204" pitchFamily="34" charset="0"/>
              </a:rPr>
              <a:t>=&gt; Dependency inversion.</a:t>
            </a:r>
          </a:p>
          <a:p>
            <a:pPr algn="just"/>
            <a:endParaRPr lang="en-US" sz="2000" dirty="0">
              <a:solidFill>
                <a:srgbClr val="002060"/>
              </a:solidFill>
              <a:latin typeface="Arial" panose="020B0604020202020204" pitchFamily="34" charset="0"/>
            </a:endParaRPr>
          </a:p>
          <a:p>
            <a:pPr marL="342900" indent="-342900" algn="just">
              <a:buFont typeface="Arial" panose="020B0604020202020204" pitchFamily="34" charset="0"/>
              <a:buChar char="•"/>
            </a:pPr>
            <a:r>
              <a:rPr lang="en-US" sz="2000" i="1" dirty="0">
                <a:solidFill>
                  <a:srgbClr val="002060"/>
                </a:solidFill>
                <a:latin typeface="Arial" panose="020B0604020202020204" pitchFamily="34" charset="0"/>
              </a:rPr>
              <a:t>In OOP, any source code dependency, no matter where it is, can be inverted.</a:t>
            </a:r>
          </a:p>
          <a:p>
            <a:pPr algn="just"/>
            <a:endParaRPr lang="en-US" sz="2000" dirty="0">
              <a:solidFill>
                <a:srgbClr val="002060"/>
              </a:solidFill>
              <a:latin typeface="Arial" panose="020B0604020202020204" pitchFamily="34" charset="0"/>
            </a:endParaRPr>
          </a:p>
        </p:txBody>
      </p:sp>
    </p:spTree>
    <p:extLst>
      <p:ext uri="{BB962C8B-B14F-4D97-AF65-F5344CB8AC3E}">
        <p14:creationId xmlns:p14="http://schemas.microsoft.com/office/powerpoint/2010/main" val="3527067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656" y="370485"/>
            <a:ext cx="8106743"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The Dependency Inversion Principle</a:t>
            </a:r>
            <a:r>
              <a:rPr lang="en-US" sz="2800" dirty="0">
                <a:solidFill>
                  <a:srgbClr val="3333FF"/>
                </a:solidFill>
              </a:rPr>
              <a:t> </a:t>
            </a:r>
          </a:p>
        </p:txBody>
      </p:sp>
      <p:sp>
        <p:nvSpPr>
          <p:cNvPr id="3" name="object 3"/>
          <p:cNvSpPr txBox="1"/>
          <p:nvPr/>
        </p:nvSpPr>
        <p:spPr>
          <a:xfrm>
            <a:off x="8210097" y="6216130"/>
            <a:ext cx="191832" cy="198556"/>
          </a:xfrm>
          <a:prstGeom prst="rect">
            <a:avLst/>
          </a:prstGeom>
        </p:spPr>
        <p:txBody>
          <a:bodyPr vert="horz" wrap="square" lIns="0" tIns="23979" rIns="0" bIns="0" rtlCol="0">
            <a:spAutoFit/>
          </a:bodyPr>
          <a:lstStyle/>
          <a:p>
            <a:pPr marL="23979">
              <a:spcBef>
                <a:spcPts val="189"/>
              </a:spcBef>
            </a:pPr>
            <a:r>
              <a:rPr sz="1133" b="1" spc="-47" dirty="0">
                <a:solidFill>
                  <a:srgbClr val="FFC000"/>
                </a:solidFill>
                <a:latin typeface="Carlito"/>
                <a:cs typeface="Carlito"/>
              </a:rPr>
              <a:t>10</a:t>
            </a:r>
            <a:endParaRPr sz="1133">
              <a:latin typeface="Carlito"/>
              <a:cs typeface="Carlito"/>
            </a:endParaRPr>
          </a:p>
        </p:txBody>
      </p:sp>
      <p:sp>
        <p:nvSpPr>
          <p:cNvPr id="11" name="object 11"/>
          <p:cNvSpPr txBox="1"/>
          <p:nvPr/>
        </p:nvSpPr>
        <p:spPr>
          <a:xfrm>
            <a:off x="231414" y="6525170"/>
            <a:ext cx="290146" cy="313531"/>
          </a:xfrm>
          <a:prstGeom prst="rect">
            <a:avLst/>
          </a:prstGeom>
        </p:spPr>
        <p:txBody>
          <a:bodyPr vert="horz" wrap="square" lIns="0" tIns="22780" rIns="0" bIns="0" rtlCol="0">
            <a:spAutoFit/>
          </a:bodyPr>
          <a:lstStyle/>
          <a:p>
            <a:pPr marL="23979">
              <a:spcBef>
                <a:spcPts val="179"/>
              </a:spcBef>
            </a:pPr>
            <a:r>
              <a:rPr sz="1888" spc="-47" dirty="0">
                <a:solidFill>
                  <a:srgbClr val="252525"/>
                </a:solidFill>
                <a:latin typeface="Carlito"/>
                <a:cs typeface="Carlito"/>
              </a:rPr>
              <a:t>10</a:t>
            </a:r>
            <a:endParaRPr sz="1888">
              <a:latin typeface="Carlito"/>
              <a:cs typeface="Carlito"/>
            </a:endParaRPr>
          </a:p>
        </p:txBody>
      </p:sp>
      <p:sp>
        <p:nvSpPr>
          <p:cNvPr id="5" name="Rectangle 4">
            <a:extLst>
              <a:ext uri="{FF2B5EF4-FFF2-40B4-BE49-F238E27FC236}">
                <a16:creationId xmlns:a16="http://schemas.microsoft.com/office/drawing/2014/main" id="{BCD6930E-C192-6D45-8315-39E57CC082B0}"/>
              </a:ext>
            </a:extLst>
          </p:cNvPr>
          <p:cNvSpPr/>
          <p:nvPr/>
        </p:nvSpPr>
        <p:spPr>
          <a:xfrm>
            <a:off x="571500" y="1492160"/>
            <a:ext cx="8001000" cy="830997"/>
          </a:xfrm>
          <a:prstGeom prst="rect">
            <a:avLst/>
          </a:prstGeom>
          <a:noFill/>
          <a:ln>
            <a:solidFill>
              <a:schemeClr val="tx1"/>
            </a:solidFill>
          </a:ln>
        </p:spPr>
        <p:txBody>
          <a:bodyPr wrap="square">
            <a:spAutoFit/>
          </a:bodyPr>
          <a:lstStyle/>
          <a:p>
            <a:pPr marL="342900" indent="-342900" algn="just">
              <a:buFontTx/>
              <a:buChar char="-"/>
            </a:pPr>
            <a:r>
              <a:rPr lang="en-US" sz="2400" i="1" dirty="0"/>
              <a:t>High-level modules should not depend on low-level modules. Both should depend on abstractions.</a:t>
            </a:r>
          </a:p>
        </p:txBody>
      </p:sp>
      <p:sp>
        <p:nvSpPr>
          <p:cNvPr id="34" name="TextBox 33">
            <a:extLst>
              <a:ext uri="{FF2B5EF4-FFF2-40B4-BE49-F238E27FC236}">
                <a16:creationId xmlns:a16="http://schemas.microsoft.com/office/drawing/2014/main" id="{5767DE6A-4A7F-5FFE-A32A-C3DB8AD237C3}"/>
              </a:ext>
            </a:extLst>
          </p:cNvPr>
          <p:cNvSpPr txBox="1"/>
          <p:nvPr/>
        </p:nvSpPr>
        <p:spPr>
          <a:xfrm>
            <a:off x="3429000" y="2635062"/>
            <a:ext cx="5105399" cy="2308324"/>
          </a:xfrm>
          <a:prstGeom prst="rect">
            <a:avLst/>
          </a:prstGeom>
          <a:noFill/>
        </p:spPr>
        <p:txBody>
          <a:bodyPr wrap="square" rtlCol="0">
            <a:spAutoFit/>
          </a:bodyPr>
          <a:lstStyle/>
          <a:p>
            <a:pPr algn="just"/>
            <a:r>
              <a:rPr lang="en-VN" sz="2400" dirty="0">
                <a:solidFill>
                  <a:srgbClr val="002060"/>
                </a:solidFill>
                <a:latin typeface="Arial" panose="020B0604020202020204" pitchFamily="34" charset="0"/>
              </a:rPr>
              <a:t>Eg: Module A (higher level) uses features of module B (lower level) in their operations, BUT module A should </a:t>
            </a:r>
            <a:r>
              <a:rPr lang="en-VN" sz="2400" b="1" dirty="0">
                <a:solidFill>
                  <a:srgbClr val="002060"/>
                </a:solidFill>
                <a:latin typeface="Arial" panose="020B0604020202020204" pitchFamily="34" charset="0"/>
              </a:rPr>
              <a:t>not depend </a:t>
            </a:r>
            <a:r>
              <a:rPr lang="en-VN" sz="2400" dirty="0">
                <a:solidFill>
                  <a:srgbClr val="002060"/>
                </a:solidFill>
                <a:latin typeface="Arial" panose="020B0604020202020204" pitchFamily="34" charset="0"/>
              </a:rPr>
              <a:t>on Module B. And both should depend on Abstraction AB.</a:t>
            </a:r>
          </a:p>
        </p:txBody>
      </p:sp>
      <p:pic>
        <p:nvPicPr>
          <p:cNvPr id="36" name="Picture 35">
            <a:extLst>
              <a:ext uri="{FF2B5EF4-FFF2-40B4-BE49-F238E27FC236}">
                <a16:creationId xmlns:a16="http://schemas.microsoft.com/office/drawing/2014/main" id="{2234318F-F736-AF98-91BB-173FA65FB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80" y="2488248"/>
            <a:ext cx="2498580" cy="2971284"/>
          </a:xfrm>
          <a:prstGeom prst="rect">
            <a:avLst/>
          </a:prstGeom>
        </p:spPr>
      </p:pic>
      <p:sp>
        <p:nvSpPr>
          <p:cNvPr id="37" name="TextBox 36">
            <a:extLst>
              <a:ext uri="{FF2B5EF4-FFF2-40B4-BE49-F238E27FC236}">
                <a16:creationId xmlns:a16="http://schemas.microsoft.com/office/drawing/2014/main" id="{03F9720F-A525-C078-574B-4ABA3A9414F9}"/>
              </a:ext>
            </a:extLst>
          </p:cNvPr>
          <p:cNvSpPr txBox="1"/>
          <p:nvPr/>
        </p:nvSpPr>
        <p:spPr>
          <a:xfrm>
            <a:off x="427656" y="984671"/>
            <a:ext cx="5105399" cy="461665"/>
          </a:xfrm>
          <a:prstGeom prst="rect">
            <a:avLst/>
          </a:prstGeom>
          <a:noFill/>
        </p:spPr>
        <p:txBody>
          <a:bodyPr wrap="square" rtlCol="0">
            <a:spAutoFit/>
          </a:bodyPr>
          <a:lstStyle/>
          <a:p>
            <a:pPr marL="342900" indent="-342900" algn="just">
              <a:buFont typeface="Arial" panose="020B0604020202020204" pitchFamily="34" charset="0"/>
              <a:buChar char="•"/>
            </a:pPr>
            <a:r>
              <a:rPr lang="en-VN" sz="2400" dirty="0">
                <a:solidFill>
                  <a:srgbClr val="002060"/>
                </a:solidFill>
                <a:latin typeface="Arial" panose="020B0604020202020204" pitchFamily="34" charset="0"/>
              </a:rPr>
              <a:t>Declarations:</a:t>
            </a:r>
          </a:p>
        </p:txBody>
      </p:sp>
    </p:spTree>
    <p:extLst>
      <p:ext uri="{BB962C8B-B14F-4D97-AF65-F5344CB8AC3E}">
        <p14:creationId xmlns:p14="http://schemas.microsoft.com/office/powerpoint/2010/main" val="1769947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656" y="370485"/>
            <a:ext cx="8106743"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The Dependency Inversion Principle</a:t>
            </a:r>
            <a:r>
              <a:rPr lang="en-US" sz="2800" dirty="0">
                <a:solidFill>
                  <a:srgbClr val="3333FF"/>
                </a:solidFill>
              </a:rPr>
              <a:t> </a:t>
            </a:r>
          </a:p>
        </p:txBody>
      </p:sp>
      <p:sp>
        <p:nvSpPr>
          <p:cNvPr id="3" name="object 3"/>
          <p:cNvSpPr txBox="1"/>
          <p:nvPr/>
        </p:nvSpPr>
        <p:spPr>
          <a:xfrm>
            <a:off x="8210097" y="6216130"/>
            <a:ext cx="191832" cy="198556"/>
          </a:xfrm>
          <a:prstGeom prst="rect">
            <a:avLst/>
          </a:prstGeom>
        </p:spPr>
        <p:txBody>
          <a:bodyPr vert="horz" wrap="square" lIns="0" tIns="23979" rIns="0" bIns="0" rtlCol="0">
            <a:spAutoFit/>
          </a:bodyPr>
          <a:lstStyle/>
          <a:p>
            <a:pPr marL="23979">
              <a:spcBef>
                <a:spcPts val="189"/>
              </a:spcBef>
            </a:pPr>
            <a:r>
              <a:rPr sz="1133" b="1" spc="-47" dirty="0">
                <a:solidFill>
                  <a:srgbClr val="FFC000"/>
                </a:solidFill>
                <a:latin typeface="Carlito"/>
                <a:cs typeface="Carlito"/>
              </a:rPr>
              <a:t>10</a:t>
            </a:r>
            <a:endParaRPr sz="1133">
              <a:latin typeface="Carlito"/>
              <a:cs typeface="Carlito"/>
            </a:endParaRPr>
          </a:p>
        </p:txBody>
      </p:sp>
      <p:sp>
        <p:nvSpPr>
          <p:cNvPr id="11" name="object 11"/>
          <p:cNvSpPr txBox="1"/>
          <p:nvPr/>
        </p:nvSpPr>
        <p:spPr>
          <a:xfrm>
            <a:off x="231414" y="6525170"/>
            <a:ext cx="290146" cy="313531"/>
          </a:xfrm>
          <a:prstGeom prst="rect">
            <a:avLst/>
          </a:prstGeom>
        </p:spPr>
        <p:txBody>
          <a:bodyPr vert="horz" wrap="square" lIns="0" tIns="22780" rIns="0" bIns="0" rtlCol="0">
            <a:spAutoFit/>
          </a:bodyPr>
          <a:lstStyle/>
          <a:p>
            <a:pPr marL="23979">
              <a:spcBef>
                <a:spcPts val="179"/>
              </a:spcBef>
            </a:pPr>
            <a:r>
              <a:rPr sz="1888" spc="-47" dirty="0">
                <a:solidFill>
                  <a:srgbClr val="252525"/>
                </a:solidFill>
                <a:latin typeface="Carlito"/>
                <a:cs typeface="Carlito"/>
              </a:rPr>
              <a:t>10</a:t>
            </a:r>
            <a:endParaRPr sz="1888">
              <a:latin typeface="Carlito"/>
              <a:cs typeface="Carlito"/>
            </a:endParaRPr>
          </a:p>
        </p:txBody>
      </p:sp>
      <p:sp>
        <p:nvSpPr>
          <p:cNvPr id="5" name="Rectangle 4">
            <a:extLst>
              <a:ext uri="{FF2B5EF4-FFF2-40B4-BE49-F238E27FC236}">
                <a16:creationId xmlns:a16="http://schemas.microsoft.com/office/drawing/2014/main" id="{BCD6930E-C192-6D45-8315-39E57CC082B0}"/>
              </a:ext>
            </a:extLst>
          </p:cNvPr>
          <p:cNvSpPr/>
          <p:nvPr/>
        </p:nvSpPr>
        <p:spPr>
          <a:xfrm>
            <a:off x="480527" y="1529646"/>
            <a:ext cx="8001000" cy="1569660"/>
          </a:xfrm>
          <a:prstGeom prst="rect">
            <a:avLst/>
          </a:prstGeom>
          <a:noFill/>
          <a:ln>
            <a:solidFill>
              <a:schemeClr val="tx1"/>
            </a:solidFill>
          </a:ln>
        </p:spPr>
        <p:txBody>
          <a:bodyPr wrap="square">
            <a:spAutoFit/>
          </a:bodyPr>
          <a:lstStyle/>
          <a:p>
            <a:pPr marL="342900" indent="-342900" algn="just">
              <a:buFontTx/>
              <a:buChar char="-"/>
            </a:pPr>
            <a:r>
              <a:rPr lang="en-US" sz="2400" i="1" dirty="0"/>
              <a:t>High-level modules should not depend on low-level modules. Both should depend on abstractions.</a:t>
            </a:r>
          </a:p>
          <a:p>
            <a:pPr marL="342900" indent="-342900" algn="just">
              <a:buFontTx/>
              <a:buChar char="-"/>
            </a:pPr>
            <a:r>
              <a:rPr lang="en-US" sz="2400" i="1" dirty="0"/>
              <a:t>Abstractions should not depend upon details. Details should depend upon abstractions.</a:t>
            </a:r>
            <a:endParaRPr lang="en-US" sz="2400" dirty="0"/>
          </a:p>
        </p:txBody>
      </p:sp>
      <p:pic>
        <p:nvPicPr>
          <p:cNvPr id="6" name="Picture 5">
            <a:extLst>
              <a:ext uri="{FF2B5EF4-FFF2-40B4-BE49-F238E27FC236}">
                <a16:creationId xmlns:a16="http://schemas.microsoft.com/office/drawing/2014/main" id="{D5F99BFB-DB3E-C770-EE49-CA9A89E02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21" y="3873136"/>
            <a:ext cx="8316576" cy="1684739"/>
          </a:xfrm>
          <a:prstGeom prst="rect">
            <a:avLst/>
          </a:prstGeom>
        </p:spPr>
      </p:pic>
      <p:sp>
        <p:nvSpPr>
          <p:cNvPr id="8" name="TextBox 7">
            <a:extLst>
              <a:ext uri="{FF2B5EF4-FFF2-40B4-BE49-F238E27FC236}">
                <a16:creationId xmlns:a16="http://schemas.microsoft.com/office/drawing/2014/main" id="{EA0465FD-F125-40B6-BB08-A9F55097D4CC}"/>
              </a:ext>
            </a:extLst>
          </p:cNvPr>
          <p:cNvSpPr txBox="1"/>
          <p:nvPr/>
        </p:nvSpPr>
        <p:spPr>
          <a:xfrm>
            <a:off x="427656" y="984671"/>
            <a:ext cx="5105399" cy="461665"/>
          </a:xfrm>
          <a:prstGeom prst="rect">
            <a:avLst/>
          </a:prstGeom>
          <a:noFill/>
        </p:spPr>
        <p:txBody>
          <a:bodyPr wrap="square" rtlCol="0">
            <a:spAutoFit/>
          </a:bodyPr>
          <a:lstStyle/>
          <a:p>
            <a:pPr marL="342900" indent="-342900" algn="just">
              <a:buFont typeface="Arial" panose="020B0604020202020204" pitchFamily="34" charset="0"/>
              <a:buChar char="•"/>
            </a:pPr>
            <a:r>
              <a:rPr lang="en-VN" sz="2400" dirty="0">
                <a:solidFill>
                  <a:srgbClr val="002060"/>
                </a:solidFill>
                <a:latin typeface="Arial" panose="020B0604020202020204" pitchFamily="34" charset="0"/>
              </a:rPr>
              <a:t>Declarations:</a:t>
            </a:r>
          </a:p>
        </p:txBody>
      </p:sp>
    </p:spTree>
    <p:extLst>
      <p:ext uri="{BB962C8B-B14F-4D97-AF65-F5344CB8AC3E}">
        <p14:creationId xmlns:p14="http://schemas.microsoft.com/office/powerpoint/2010/main" val="3559828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FBFE0-7BD5-9C45-BD23-C7FB7BC2E2A1}"/>
              </a:ext>
            </a:extLst>
          </p:cNvPr>
          <p:cNvSpPr>
            <a:spLocks noGrp="1"/>
          </p:cNvSpPr>
          <p:nvPr>
            <p:ph type="title"/>
          </p:nvPr>
        </p:nvSpPr>
        <p:spPr/>
        <p:txBody>
          <a:bodyPr/>
          <a:lstStyle/>
          <a:p>
            <a:r>
              <a:rPr lang="en-US" dirty="0"/>
              <a:t>DIP: Example 1</a:t>
            </a:r>
          </a:p>
        </p:txBody>
      </p:sp>
      <p:pic>
        <p:nvPicPr>
          <p:cNvPr id="5" name="Content Placeholder 4">
            <a:extLst>
              <a:ext uri="{FF2B5EF4-FFF2-40B4-BE49-F238E27FC236}">
                <a16:creationId xmlns:a16="http://schemas.microsoft.com/office/drawing/2014/main" id="{EB02D66C-21A4-2445-BE80-CF7C6639B9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193"/>
          <a:stretch/>
        </p:blipFill>
        <p:spPr>
          <a:xfrm>
            <a:off x="468313" y="3258893"/>
            <a:ext cx="3678247" cy="2605425"/>
          </a:xfrm>
        </p:spPr>
      </p:pic>
      <p:pic>
        <p:nvPicPr>
          <p:cNvPr id="3" name="Picture 2">
            <a:extLst>
              <a:ext uri="{FF2B5EF4-FFF2-40B4-BE49-F238E27FC236}">
                <a16:creationId xmlns:a16="http://schemas.microsoft.com/office/drawing/2014/main" id="{99124D98-C798-A69B-A2B1-997E90DEF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819400"/>
            <a:ext cx="3946068" cy="3484412"/>
          </a:xfrm>
          <a:prstGeom prst="rect">
            <a:avLst/>
          </a:prstGeom>
        </p:spPr>
      </p:pic>
      <p:pic>
        <p:nvPicPr>
          <p:cNvPr id="6" name="Picture 5">
            <a:extLst>
              <a:ext uri="{FF2B5EF4-FFF2-40B4-BE49-F238E27FC236}">
                <a16:creationId xmlns:a16="http://schemas.microsoft.com/office/drawing/2014/main" id="{D606D9AC-9C76-0F0D-3361-4210544B2F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264" y="925933"/>
            <a:ext cx="5819471" cy="1888704"/>
          </a:xfrm>
          <a:prstGeom prst="rect">
            <a:avLst/>
          </a:prstGeom>
        </p:spPr>
      </p:pic>
    </p:spTree>
    <p:extLst>
      <p:ext uri="{BB962C8B-B14F-4D97-AF65-F5344CB8AC3E}">
        <p14:creationId xmlns:p14="http://schemas.microsoft.com/office/powerpoint/2010/main" val="1593153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A0FEC2-F2E8-FC42-8349-AA5396B4FDC5}"/>
              </a:ext>
            </a:extLst>
          </p:cNvPr>
          <p:cNvSpPr>
            <a:spLocks noGrp="1"/>
          </p:cNvSpPr>
          <p:nvPr>
            <p:ph idx="1"/>
          </p:nvPr>
        </p:nvSpPr>
        <p:spPr/>
        <p:txBody>
          <a:bodyPr/>
          <a:lstStyle/>
          <a:p>
            <a:r>
              <a:rPr lang="en-US" dirty="0"/>
              <a:t>Every change to an abstract interface corresponds to a change to its concrete implementations. Conversely, changes to concrete implementations do not always, or even usually, require changes to the interfaces that they implement. Therefore interfaces are less volatile than implementations. </a:t>
            </a:r>
          </a:p>
          <a:p>
            <a:r>
              <a:rPr lang="en-US" dirty="0"/>
              <a:t>Good software designers and architects work hard to </a:t>
            </a:r>
            <a:r>
              <a:rPr lang="en-US" b="1" dirty="0"/>
              <a:t>reduce the volatility of interfaces</a:t>
            </a:r>
            <a:r>
              <a:rPr lang="en-US" dirty="0"/>
              <a:t>. They try to find ways to add functionality to implementations without making changes to the interfaces.</a:t>
            </a:r>
          </a:p>
          <a:p>
            <a:endParaRPr lang="en-US" dirty="0"/>
          </a:p>
        </p:txBody>
      </p:sp>
      <p:sp>
        <p:nvSpPr>
          <p:cNvPr id="6" name="object 2">
            <a:extLst>
              <a:ext uri="{FF2B5EF4-FFF2-40B4-BE49-F238E27FC236}">
                <a16:creationId xmlns:a16="http://schemas.microsoft.com/office/drawing/2014/main" id="{BFF2DD25-23E4-1FE3-1359-9D7D51415753}"/>
              </a:ext>
            </a:extLst>
          </p:cNvPr>
          <p:cNvSpPr txBox="1">
            <a:spLocks noGrp="1"/>
          </p:cNvSpPr>
          <p:nvPr>
            <p:ph type="title"/>
          </p:nvPr>
        </p:nvSpPr>
        <p:spPr>
          <a:xfrm>
            <a:off x="468313" y="305690"/>
            <a:ext cx="7210425"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Stable Abstractions</a:t>
            </a:r>
            <a:endParaRPr lang="en-US" sz="2800" dirty="0">
              <a:solidFill>
                <a:srgbClr val="3333FF"/>
              </a:solidFill>
            </a:endParaRPr>
          </a:p>
        </p:txBody>
      </p:sp>
    </p:spTree>
    <p:extLst>
      <p:ext uri="{BB962C8B-B14F-4D97-AF65-F5344CB8AC3E}">
        <p14:creationId xmlns:p14="http://schemas.microsoft.com/office/powerpoint/2010/main" val="660769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A0FEC2-F2E8-FC42-8349-AA5396B4FDC5}"/>
              </a:ext>
            </a:extLst>
          </p:cNvPr>
          <p:cNvSpPr>
            <a:spLocks noGrp="1"/>
          </p:cNvSpPr>
          <p:nvPr>
            <p:ph idx="1"/>
          </p:nvPr>
        </p:nvSpPr>
        <p:spPr/>
        <p:txBody>
          <a:bodyPr/>
          <a:lstStyle/>
          <a:p>
            <a:r>
              <a:rPr lang="en-US" dirty="0"/>
              <a:t>Coding practices:</a:t>
            </a:r>
          </a:p>
          <a:p>
            <a:pPr lvl="1"/>
            <a:r>
              <a:rPr lang="en-US" dirty="0"/>
              <a:t>Don’t refer to volatile concrete classes.</a:t>
            </a:r>
          </a:p>
          <a:p>
            <a:pPr lvl="1"/>
            <a:r>
              <a:rPr lang="en-US" dirty="0"/>
              <a:t>Don’t derive from volatile concrete classes.</a:t>
            </a:r>
          </a:p>
          <a:p>
            <a:pPr lvl="1"/>
            <a:r>
              <a:rPr lang="en-US" dirty="0"/>
              <a:t>Don’t override concrete functions.</a:t>
            </a:r>
          </a:p>
          <a:p>
            <a:pPr lvl="1"/>
            <a:r>
              <a:rPr lang="en-US" dirty="0"/>
              <a:t>Never mention the name of anything concrete and volatile.</a:t>
            </a:r>
          </a:p>
        </p:txBody>
      </p:sp>
      <p:sp>
        <p:nvSpPr>
          <p:cNvPr id="6" name="object 2">
            <a:extLst>
              <a:ext uri="{FF2B5EF4-FFF2-40B4-BE49-F238E27FC236}">
                <a16:creationId xmlns:a16="http://schemas.microsoft.com/office/drawing/2014/main" id="{BFF2DD25-23E4-1FE3-1359-9D7D51415753}"/>
              </a:ext>
            </a:extLst>
          </p:cNvPr>
          <p:cNvSpPr txBox="1">
            <a:spLocks noGrp="1"/>
          </p:cNvSpPr>
          <p:nvPr>
            <p:ph type="title"/>
          </p:nvPr>
        </p:nvSpPr>
        <p:spPr>
          <a:xfrm>
            <a:off x="468313" y="305690"/>
            <a:ext cx="7210425"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Stable Abstractions</a:t>
            </a:r>
            <a:endParaRPr lang="en-US" sz="2800" dirty="0">
              <a:solidFill>
                <a:srgbClr val="3333FF"/>
              </a:solidFill>
            </a:endParaRPr>
          </a:p>
        </p:txBody>
      </p:sp>
    </p:spTree>
    <p:extLst>
      <p:ext uri="{BB962C8B-B14F-4D97-AF65-F5344CB8AC3E}">
        <p14:creationId xmlns:p14="http://schemas.microsoft.com/office/powerpoint/2010/main" val="3891971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A0FEC2-F2E8-FC42-8349-AA5396B4FDC5}"/>
              </a:ext>
            </a:extLst>
          </p:cNvPr>
          <p:cNvSpPr>
            <a:spLocks noGrp="1"/>
          </p:cNvSpPr>
          <p:nvPr>
            <p:ph idx="1"/>
          </p:nvPr>
        </p:nvSpPr>
        <p:spPr/>
        <p:txBody>
          <a:bodyPr/>
          <a:lstStyle/>
          <a:p>
            <a:r>
              <a:rPr lang="en-US" dirty="0"/>
              <a:t>Students give an examples of stable interfaces and use </a:t>
            </a:r>
            <a:r>
              <a:rPr lang="en-US" b="1" dirty="0"/>
              <a:t>Adapter pattern </a:t>
            </a:r>
            <a:r>
              <a:rPr lang="en-US" dirty="0"/>
              <a:t>to connect between incompatible “stable” interfaces.</a:t>
            </a:r>
          </a:p>
        </p:txBody>
      </p:sp>
      <p:sp>
        <p:nvSpPr>
          <p:cNvPr id="6" name="object 2">
            <a:extLst>
              <a:ext uri="{FF2B5EF4-FFF2-40B4-BE49-F238E27FC236}">
                <a16:creationId xmlns:a16="http://schemas.microsoft.com/office/drawing/2014/main" id="{BFF2DD25-23E4-1FE3-1359-9D7D51415753}"/>
              </a:ext>
            </a:extLst>
          </p:cNvPr>
          <p:cNvSpPr txBox="1">
            <a:spLocks noGrp="1"/>
          </p:cNvSpPr>
          <p:nvPr>
            <p:ph type="title"/>
          </p:nvPr>
        </p:nvSpPr>
        <p:spPr>
          <a:xfrm>
            <a:off x="468313" y="305690"/>
            <a:ext cx="7210425"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Exercise 1</a:t>
            </a:r>
            <a:endParaRPr lang="en-US" sz="2800" dirty="0">
              <a:solidFill>
                <a:srgbClr val="3333FF"/>
              </a:solidFill>
            </a:endParaRPr>
          </a:p>
        </p:txBody>
      </p:sp>
    </p:spTree>
    <p:extLst>
      <p:ext uri="{BB962C8B-B14F-4D97-AF65-F5344CB8AC3E}">
        <p14:creationId xmlns:p14="http://schemas.microsoft.com/office/powerpoint/2010/main" val="271768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4FDD-CCC7-2D4A-A640-43DB9CC76359}"/>
              </a:ext>
            </a:extLst>
          </p:cNvPr>
          <p:cNvSpPr>
            <a:spLocks noGrp="1"/>
          </p:cNvSpPr>
          <p:nvPr>
            <p:ph type="title"/>
          </p:nvPr>
        </p:nvSpPr>
        <p:spPr/>
        <p:txBody>
          <a:bodyPr/>
          <a:lstStyle/>
          <a:p>
            <a:r>
              <a:rPr lang="en-US" dirty="0"/>
              <a:t>SRP: Case-study</a:t>
            </a:r>
          </a:p>
        </p:txBody>
      </p:sp>
      <p:pic>
        <p:nvPicPr>
          <p:cNvPr id="5" name="Content Placeholder 4">
            <a:extLst>
              <a:ext uri="{FF2B5EF4-FFF2-40B4-BE49-F238E27FC236}">
                <a16:creationId xmlns:a16="http://schemas.microsoft.com/office/drawing/2014/main" id="{7FA21C1A-0609-5A41-B85A-8E90E0E9F0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005019"/>
            <a:ext cx="4097547" cy="2667000"/>
          </a:xfrm>
        </p:spPr>
      </p:pic>
      <p:pic>
        <p:nvPicPr>
          <p:cNvPr id="7" name="Picture 6">
            <a:extLst>
              <a:ext uri="{FF2B5EF4-FFF2-40B4-BE49-F238E27FC236}">
                <a16:creationId xmlns:a16="http://schemas.microsoft.com/office/drawing/2014/main" id="{11788790-C488-A544-B38A-09E0E0B67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59067"/>
            <a:ext cx="3963913" cy="1526915"/>
          </a:xfrm>
          <a:prstGeom prst="rect">
            <a:avLst/>
          </a:prstGeom>
        </p:spPr>
      </p:pic>
      <p:sp>
        <p:nvSpPr>
          <p:cNvPr id="3" name="Content Placeholder 2">
            <a:extLst>
              <a:ext uri="{FF2B5EF4-FFF2-40B4-BE49-F238E27FC236}">
                <a16:creationId xmlns:a16="http://schemas.microsoft.com/office/drawing/2014/main" id="{E1313B02-95B6-8014-52C6-2922E7B0BE72}"/>
              </a:ext>
            </a:extLst>
          </p:cNvPr>
          <p:cNvSpPr txBox="1">
            <a:spLocks/>
          </p:cNvSpPr>
          <p:nvPr/>
        </p:nvSpPr>
        <p:spPr bwMode="auto">
          <a:xfrm>
            <a:off x="468312" y="3429000"/>
            <a:ext cx="852328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rgbClr val="0070C0"/>
              </a:buClr>
              <a:buSzPct val="70000"/>
              <a:buFont typeface="Wingdings" panose="05000000000000000000" pitchFamily="2" charset="2"/>
              <a:buChar char="l"/>
              <a:defRPr sz="2800">
                <a:solidFill>
                  <a:srgbClr val="002060"/>
                </a:solidFill>
                <a:latin typeface="+mn-lt"/>
                <a:ea typeface="+mn-ea"/>
                <a:cs typeface="+mn-cs"/>
              </a:defRPr>
            </a:lvl1pPr>
            <a:lvl2pPr marL="692150" indent="-347663" algn="just" rtl="0" eaLnBrk="0" fontAlgn="base" hangingPunct="0">
              <a:spcBef>
                <a:spcPct val="20000"/>
              </a:spcBef>
              <a:spcAft>
                <a:spcPct val="0"/>
              </a:spcAft>
              <a:buClr>
                <a:srgbClr val="171A4F"/>
              </a:buClr>
              <a:buSzPct val="70000"/>
              <a:buFont typeface="Wingdings" panose="05000000000000000000" pitchFamily="2" charset="2"/>
              <a:buChar char="l"/>
              <a:defRPr sz="2600">
                <a:solidFill>
                  <a:srgbClr val="002060"/>
                </a:solidFill>
                <a:latin typeface="+mn-lt"/>
              </a:defRPr>
            </a:lvl2pPr>
            <a:lvl3pPr marL="987425" indent="-293688" algn="just" rtl="0" eaLnBrk="0" fontAlgn="base" hangingPunct="0">
              <a:spcBef>
                <a:spcPct val="20000"/>
              </a:spcBef>
              <a:spcAft>
                <a:spcPct val="0"/>
              </a:spcAft>
              <a:buClr>
                <a:srgbClr val="0070C0"/>
              </a:buClr>
              <a:buSzPct val="70000"/>
              <a:buFont typeface="Wingdings" panose="05000000000000000000" pitchFamily="2" charset="2"/>
              <a:buChar char="l"/>
              <a:defRPr sz="2300">
                <a:solidFill>
                  <a:srgbClr val="002060"/>
                </a:solidFill>
                <a:latin typeface="+mn-lt"/>
              </a:defRPr>
            </a:lvl3pPr>
            <a:lvl4pPr marL="1281113" indent="-292100" algn="just" rtl="0" eaLnBrk="0" fontAlgn="base" hangingPunct="0">
              <a:spcBef>
                <a:spcPct val="20000"/>
              </a:spcBef>
              <a:spcAft>
                <a:spcPct val="0"/>
              </a:spcAft>
              <a:buClr>
                <a:schemeClr val="accent2"/>
              </a:buClr>
              <a:buSzPct val="75000"/>
              <a:buFont typeface="Wingdings" panose="05000000000000000000" pitchFamily="2" charset="2"/>
              <a:buChar char="§"/>
              <a:defRPr sz="2000">
                <a:solidFill>
                  <a:srgbClr val="002060"/>
                </a:solidFill>
                <a:latin typeface="+mn-lt"/>
              </a:defRPr>
            </a:lvl4pPr>
            <a:lvl5pPr marL="1598613" indent="-315913" algn="just"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06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lgn="l">
              <a:buNone/>
            </a:pPr>
            <a:r>
              <a:rPr lang="en-US" sz="1800" kern="0" dirty="0" err="1"/>
              <a:t>Eg</a:t>
            </a:r>
            <a:r>
              <a:rPr lang="en-US" sz="1800" kern="0" dirty="0"/>
              <a:t>: </a:t>
            </a:r>
          </a:p>
          <a:p>
            <a:pPr algn="l"/>
            <a:r>
              <a:rPr lang="en-US" sz="1800" kern="0" dirty="0"/>
              <a:t>Suppose that the </a:t>
            </a:r>
            <a:r>
              <a:rPr lang="en-US" sz="1800" i="1" kern="0" dirty="0" err="1"/>
              <a:t>calculatePay</a:t>
            </a:r>
            <a:r>
              <a:rPr lang="en-US" sz="1800" i="1" kern="0" dirty="0"/>
              <a:t>() </a:t>
            </a:r>
            <a:r>
              <a:rPr lang="en-US" sz="1800" kern="0" dirty="0"/>
              <a:t>function and the </a:t>
            </a:r>
            <a:r>
              <a:rPr lang="en-US" sz="1800" i="1" kern="0" dirty="0" err="1"/>
              <a:t>reportHours</a:t>
            </a:r>
            <a:r>
              <a:rPr lang="en-US" sz="1800" i="1" kern="0" dirty="0"/>
              <a:t>() </a:t>
            </a:r>
            <a:r>
              <a:rPr lang="en-US" sz="1800" kern="0" dirty="0"/>
              <a:t>function share a common algorithm for calculating non-overtime hours – </a:t>
            </a:r>
            <a:r>
              <a:rPr lang="en-US" sz="1800" i="1" kern="0" dirty="0" err="1"/>
              <a:t>reportHours</a:t>
            </a:r>
            <a:r>
              <a:rPr lang="en-US" sz="1800" i="1" kern="0" dirty="0"/>
              <a:t>(). </a:t>
            </a:r>
          </a:p>
          <a:p>
            <a:pPr algn="l"/>
            <a:r>
              <a:rPr lang="en-US" sz="1800" kern="0" dirty="0"/>
              <a:t>Now, CFO’s team decides that the way non-overtime hours are calculated needs to be tweaked (but COO’s team don’t want). </a:t>
            </a:r>
          </a:p>
          <a:p>
            <a:pPr algn="l"/>
            <a:r>
              <a:rPr lang="en-US" sz="1800" kern="0" dirty="0"/>
              <a:t>Developers makes the required changes for CFO and they both don’t know about COO also use this </a:t>
            </a:r>
            <a:r>
              <a:rPr lang="en-US" sz="1800" i="1" kern="0" dirty="0" err="1"/>
              <a:t>reportHours</a:t>
            </a:r>
            <a:r>
              <a:rPr lang="en-US" sz="1800" i="1" kern="0" dirty="0"/>
              <a:t>() </a:t>
            </a:r>
            <a:r>
              <a:rPr lang="en-US" sz="1800" kern="0" dirty="0"/>
              <a:t>for other purposes. Besides, COO’s team even don’t acknowledge their functions have been modified.</a:t>
            </a:r>
          </a:p>
          <a:p>
            <a:pPr marL="0" indent="0" algn="l">
              <a:buNone/>
            </a:pPr>
            <a:r>
              <a:rPr lang="en-US" sz="1800" kern="0" dirty="0"/>
              <a:t>=&gt; Ensure SRP: </a:t>
            </a:r>
            <a:r>
              <a:rPr lang="en-US" sz="1800" i="1" dirty="0">
                <a:solidFill>
                  <a:srgbClr val="002060"/>
                </a:solidFill>
              </a:rPr>
              <a:t>A module should be responsible to one, and only one, actor. </a:t>
            </a:r>
          </a:p>
          <a:p>
            <a:pPr marL="0" indent="0" algn="l">
              <a:buNone/>
            </a:pPr>
            <a:r>
              <a:rPr lang="en-US" sz="1800" kern="0" dirty="0"/>
              <a:t>  </a:t>
            </a:r>
            <a:r>
              <a:rPr lang="en-US" sz="1800" b="1" i="1" kern="0" dirty="0"/>
              <a:t> </a:t>
            </a:r>
            <a:endParaRPr lang="en-US" sz="1800" kern="0" dirty="0"/>
          </a:p>
        </p:txBody>
      </p:sp>
    </p:spTree>
    <p:extLst>
      <p:ext uri="{BB962C8B-B14F-4D97-AF65-F5344CB8AC3E}">
        <p14:creationId xmlns:p14="http://schemas.microsoft.com/office/powerpoint/2010/main" val="2799799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A0FEC2-F2E8-FC42-8349-AA5396B4FDC5}"/>
              </a:ext>
            </a:extLst>
          </p:cNvPr>
          <p:cNvSpPr>
            <a:spLocks noGrp="1"/>
          </p:cNvSpPr>
          <p:nvPr>
            <p:ph idx="1"/>
          </p:nvPr>
        </p:nvSpPr>
        <p:spPr/>
        <p:txBody>
          <a:bodyPr/>
          <a:lstStyle/>
          <a:p>
            <a:r>
              <a:rPr lang="en-US" dirty="0"/>
              <a:t>To comply with these rules, the creation of volatile concrete objects requires special handling. This caution is warranted because, in virtually all languages, the creation of an object requires a source code dependency on the concrete definition of that object. </a:t>
            </a:r>
          </a:p>
          <a:p>
            <a:r>
              <a:rPr lang="en-US" dirty="0"/>
              <a:t>In most object-oriented languages, such as Java, we would use an </a:t>
            </a:r>
            <a:r>
              <a:rPr lang="en-US" b="1" dirty="0"/>
              <a:t>Abstract Factory </a:t>
            </a:r>
            <a:r>
              <a:rPr lang="en-US" dirty="0"/>
              <a:t>to manage this undesirable dependency.</a:t>
            </a:r>
          </a:p>
        </p:txBody>
      </p:sp>
      <p:sp>
        <p:nvSpPr>
          <p:cNvPr id="6" name="object 2">
            <a:extLst>
              <a:ext uri="{FF2B5EF4-FFF2-40B4-BE49-F238E27FC236}">
                <a16:creationId xmlns:a16="http://schemas.microsoft.com/office/drawing/2014/main" id="{BFF2DD25-23E4-1FE3-1359-9D7D51415753}"/>
              </a:ext>
            </a:extLst>
          </p:cNvPr>
          <p:cNvSpPr txBox="1">
            <a:spLocks noGrp="1"/>
          </p:cNvSpPr>
          <p:nvPr>
            <p:ph type="title"/>
          </p:nvPr>
        </p:nvSpPr>
        <p:spPr>
          <a:xfrm>
            <a:off x="468313" y="305690"/>
            <a:ext cx="7210425"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Factories</a:t>
            </a:r>
            <a:endParaRPr lang="en-US" sz="2800" dirty="0">
              <a:solidFill>
                <a:srgbClr val="3333FF"/>
              </a:solidFill>
            </a:endParaRPr>
          </a:p>
        </p:txBody>
      </p:sp>
    </p:spTree>
    <p:extLst>
      <p:ext uri="{BB962C8B-B14F-4D97-AF65-F5344CB8AC3E}">
        <p14:creationId xmlns:p14="http://schemas.microsoft.com/office/powerpoint/2010/main" val="2912300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610F84-FDEE-E34B-CB84-1FE2D508A7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3254829"/>
            <a:ext cx="4683917" cy="2907259"/>
          </a:xfrm>
        </p:spPr>
      </p:pic>
      <p:sp>
        <p:nvSpPr>
          <p:cNvPr id="6" name="object 2">
            <a:extLst>
              <a:ext uri="{FF2B5EF4-FFF2-40B4-BE49-F238E27FC236}">
                <a16:creationId xmlns:a16="http://schemas.microsoft.com/office/drawing/2014/main" id="{BFF2DD25-23E4-1FE3-1359-9D7D51415753}"/>
              </a:ext>
            </a:extLst>
          </p:cNvPr>
          <p:cNvSpPr txBox="1">
            <a:spLocks noGrp="1"/>
          </p:cNvSpPr>
          <p:nvPr>
            <p:ph type="title"/>
          </p:nvPr>
        </p:nvSpPr>
        <p:spPr>
          <a:xfrm>
            <a:off x="468313" y="305690"/>
            <a:ext cx="7210425"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Factories</a:t>
            </a:r>
            <a:endParaRPr lang="en-US" sz="2800" dirty="0">
              <a:solidFill>
                <a:srgbClr val="3333FF"/>
              </a:solidFill>
            </a:endParaRPr>
          </a:p>
        </p:txBody>
      </p:sp>
      <p:sp>
        <p:nvSpPr>
          <p:cNvPr id="5" name="Content Placeholder 2">
            <a:extLst>
              <a:ext uri="{FF2B5EF4-FFF2-40B4-BE49-F238E27FC236}">
                <a16:creationId xmlns:a16="http://schemas.microsoft.com/office/drawing/2014/main" id="{1ED5132E-885E-9A92-8EDF-462DF526E2FF}"/>
              </a:ext>
            </a:extLst>
          </p:cNvPr>
          <p:cNvSpPr txBox="1">
            <a:spLocks/>
          </p:cNvSpPr>
          <p:nvPr/>
        </p:nvSpPr>
        <p:spPr bwMode="auto">
          <a:xfrm>
            <a:off x="457199" y="838200"/>
            <a:ext cx="8229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rgbClr val="0070C0"/>
              </a:buClr>
              <a:buSzPct val="70000"/>
              <a:buFont typeface="Wingdings" panose="05000000000000000000" pitchFamily="2" charset="2"/>
              <a:buChar char="l"/>
              <a:defRPr sz="2800">
                <a:solidFill>
                  <a:srgbClr val="002060"/>
                </a:solidFill>
                <a:latin typeface="+mn-lt"/>
                <a:ea typeface="+mn-ea"/>
                <a:cs typeface="+mn-cs"/>
              </a:defRPr>
            </a:lvl1pPr>
            <a:lvl2pPr marL="692150" indent="-347663" algn="just" rtl="0" eaLnBrk="0" fontAlgn="base" hangingPunct="0">
              <a:spcBef>
                <a:spcPct val="20000"/>
              </a:spcBef>
              <a:spcAft>
                <a:spcPct val="0"/>
              </a:spcAft>
              <a:buClr>
                <a:srgbClr val="171A4F"/>
              </a:buClr>
              <a:buSzPct val="70000"/>
              <a:buFont typeface="Wingdings" panose="05000000000000000000" pitchFamily="2" charset="2"/>
              <a:buChar char="l"/>
              <a:defRPr sz="2600">
                <a:solidFill>
                  <a:srgbClr val="002060"/>
                </a:solidFill>
                <a:latin typeface="+mn-lt"/>
              </a:defRPr>
            </a:lvl2pPr>
            <a:lvl3pPr marL="987425" indent="-293688" algn="just" rtl="0" eaLnBrk="0" fontAlgn="base" hangingPunct="0">
              <a:spcBef>
                <a:spcPct val="20000"/>
              </a:spcBef>
              <a:spcAft>
                <a:spcPct val="0"/>
              </a:spcAft>
              <a:buClr>
                <a:srgbClr val="0070C0"/>
              </a:buClr>
              <a:buSzPct val="70000"/>
              <a:buFont typeface="Wingdings" panose="05000000000000000000" pitchFamily="2" charset="2"/>
              <a:buChar char="l"/>
              <a:defRPr sz="2300">
                <a:solidFill>
                  <a:srgbClr val="002060"/>
                </a:solidFill>
                <a:latin typeface="+mn-lt"/>
              </a:defRPr>
            </a:lvl3pPr>
            <a:lvl4pPr marL="1281113" indent="-292100" algn="just" rtl="0" eaLnBrk="0" fontAlgn="base" hangingPunct="0">
              <a:spcBef>
                <a:spcPct val="20000"/>
              </a:spcBef>
              <a:spcAft>
                <a:spcPct val="0"/>
              </a:spcAft>
              <a:buClr>
                <a:schemeClr val="accent2"/>
              </a:buClr>
              <a:buSzPct val="75000"/>
              <a:buFont typeface="Wingdings" panose="05000000000000000000" pitchFamily="2" charset="2"/>
              <a:buChar char="§"/>
              <a:defRPr sz="2000">
                <a:solidFill>
                  <a:srgbClr val="002060"/>
                </a:solidFill>
                <a:latin typeface="+mn-lt"/>
              </a:defRPr>
            </a:lvl4pPr>
            <a:lvl5pPr marL="1598613" indent="-315913" algn="just"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06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2400" kern="0" dirty="0" err="1"/>
              <a:t>Eg</a:t>
            </a:r>
            <a:r>
              <a:rPr lang="en-US" sz="2400" kern="0" dirty="0"/>
              <a:t>: Use of the Abstract Factory pattern to manage the dependency.</a:t>
            </a:r>
          </a:p>
          <a:p>
            <a:r>
              <a:rPr lang="en-US" sz="2400" kern="0" dirty="0"/>
              <a:t>The (red) curved line is an architectural boundary. It separates the abstract from the concrete. All source code dependencies cross that curved line pointing in the same direction, toward the abstract side.</a:t>
            </a:r>
          </a:p>
          <a:p>
            <a:endParaRPr lang="en-US" sz="2400" kern="0" dirty="0"/>
          </a:p>
        </p:txBody>
      </p:sp>
    </p:spTree>
    <p:extLst>
      <p:ext uri="{BB962C8B-B14F-4D97-AF65-F5344CB8AC3E}">
        <p14:creationId xmlns:p14="http://schemas.microsoft.com/office/powerpoint/2010/main" val="2936168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6B6-AD40-9C48-99F7-19C23EA7F81C}"/>
              </a:ext>
            </a:extLst>
          </p:cNvPr>
          <p:cNvSpPr>
            <a:spLocks noGrp="1"/>
          </p:cNvSpPr>
          <p:nvPr>
            <p:ph type="title"/>
          </p:nvPr>
        </p:nvSpPr>
        <p:spPr/>
        <p:txBody>
          <a:bodyPr/>
          <a:lstStyle/>
          <a:p>
            <a:r>
              <a:rPr lang="en-US" dirty="0"/>
              <a:t>DIP: Factory Method Pattern</a:t>
            </a:r>
          </a:p>
        </p:txBody>
      </p:sp>
      <p:sp>
        <p:nvSpPr>
          <p:cNvPr id="3" name="Content Placeholder 2">
            <a:extLst>
              <a:ext uri="{FF2B5EF4-FFF2-40B4-BE49-F238E27FC236}">
                <a16:creationId xmlns:a16="http://schemas.microsoft.com/office/drawing/2014/main" id="{FBA0FEC2-F2E8-FC42-8349-AA5396B4FDC5}"/>
              </a:ext>
            </a:extLst>
          </p:cNvPr>
          <p:cNvSpPr>
            <a:spLocks noGrp="1"/>
          </p:cNvSpPr>
          <p:nvPr>
            <p:ph idx="1"/>
          </p:nvPr>
        </p:nvSpPr>
        <p:spPr/>
        <p:txBody>
          <a:bodyPr/>
          <a:lstStyle/>
          <a:p>
            <a:r>
              <a:rPr lang="en-US" dirty="0"/>
              <a:t>Factory Method is a creational design pattern that provides an interface for creating objects in a superclass, but allows subclasses to alter the type of objects that will be created.</a:t>
            </a:r>
          </a:p>
        </p:txBody>
      </p:sp>
      <p:pic>
        <p:nvPicPr>
          <p:cNvPr id="5" name="Picture 4">
            <a:extLst>
              <a:ext uri="{FF2B5EF4-FFF2-40B4-BE49-F238E27FC236}">
                <a16:creationId xmlns:a16="http://schemas.microsoft.com/office/drawing/2014/main" id="{17FD0569-8824-35F9-70D8-1F773ACC2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3018" y="2895600"/>
            <a:ext cx="5377964" cy="3121645"/>
          </a:xfrm>
          <a:prstGeom prst="rect">
            <a:avLst/>
          </a:prstGeom>
        </p:spPr>
      </p:pic>
    </p:spTree>
    <p:extLst>
      <p:ext uri="{BB962C8B-B14F-4D97-AF65-F5344CB8AC3E}">
        <p14:creationId xmlns:p14="http://schemas.microsoft.com/office/powerpoint/2010/main" val="2284807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6B6-AD40-9C48-99F7-19C23EA7F81C}"/>
              </a:ext>
            </a:extLst>
          </p:cNvPr>
          <p:cNvSpPr>
            <a:spLocks noGrp="1"/>
          </p:cNvSpPr>
          <p:nvPr>
            <p:ph type="title"/>
          </p:nvPr>
        </p:nvSpPr>
        <p:spPr/>
        <p:txBody>
          <a:bodyPr/>
          <a:lstStyle/>
          <a:p>
            <a:r>
              <a:rPr lang="en-US" dirty="0"/>
              <a:t>DIP: Factory Method Pattern</a:t>
            </a:r>
          </a:p>
        </p:txBody>
      </p:sp>
      <p:sp>
        <p:nvSpPr>
          <p:cNvPr id="3" name="Content Placeholder 2">
            <a:extLst>
              <a:ext uri="{FF2B5EF4-FFF2-40B4-BE49-F238E27FC236}">
                <a16:creationId xmlns:a16="http://schemas.microsoft.com/office/drawing/2014/main" id="{FBA0FEC2-F2E8-FC42-8349-AA5396B4FDC5}"/>
              </a:ext>
            </a:extLst>
          </p:cNvPr>
          <p:cNvSpPr>
            <a:spLocks noGrp="1"/>
          </p:cNvSpPr>
          <p:nvPr>
            <p:ph idx="1"/>
          </p:nvPr>
        </p:nvSpPr>
        <p:spPr>
          <a:xfrm>
            <a:off x="468313" y="990600"/>
            <a:ext cx="4332287" cy="5105400"/>
          </a:xfrm>
        </p:spPr>
        <p:txBody>
          <a:bodyPr/>
          <a:lstStyle/>
          <a:p>
            <a:pPr>
              <a:buFont typeface="+mj-lt"/>
              <a:buAutoNum type="arabicPeriod"/>
            </a:pPr>
            <a:r>
              <a:rPr lang="en-GB" sz="2000" b="0" i="0" dirty="0">
                <a:effectLst/>
                <a:latin typeface="Arial" panose="020B0604020202020204" pitchFamily="34" charset="0"/>
                <a:cs typeface="Arial" panose="020B0604020202020204" pitchFamily="34" charset="0"/>
              </a:rPr>
              <a:t>The </a:t>
            </a:r>
            <a:r>
              <a:rPr lang="en-GB" sz="2000" b="1" i="0" dirty="0">
                <a:effectLst/>
                <a:latin typeface="Arial" panose="020B0604020202020204" pitchFamily="34" charset="0"/>
                <a:cs typeface="Arial" panose="020B0604020202020204" pitchFamily="34" charset="0"/>
              </a:rPr>
              <a:t>Product</a:t>
            </a:r>
            <a:r>
              <a:rPr lang="en-GB" sz="2000" b="0" i="0" dirty="0">
                <a:effectLst/>
                <a:latin typeface="Arial" panose="020B0604020202020204" pitchFamily="34" charset="0"/>
                <a:cs typeface="Arial" panose="020B0604020202020204" pitchFamily="34" charset="0"/>
              </a:rPr>
              <a:t> declares the interface, which is common to all objects that can be produced by the creator and its subclasses.</a:t>
            </a:r>
          </a:p>
          <a:p>
            <a:pPr>
              <a:buFont typeface="+mj-lt"/>
              <a:buAutoNum type="arabicPeriod"/>
            </a:pPr>
            <a:r>
              <a:rPr lang="en-GB" sz="2000" b="1" i="0" dirty="0">
                <a:effectLst/>
                <a:latin typeface="Arial" panose="020B0604020202020204" pitchFamily="34" charset="0"/>
                <a:cs typeface="Arial" panose="020B0604020202020204" pitchFamily="34" charset="0"/>
              </a:rPr>
              <a:t>Concrete Products</a:t>
            </a:r>
            <a:r>
              <a:rPr lang="en-GB" sz="2000" b="0" i="0" dirty="0">
                <a:effectLst/>
                <a:latin typeface="Arial" panose="020B0604020202020204" pitchFamily="34" charset="0"/>
                <a:cs typeface="Arial" panose="020B0604020202020204" pitchFamily="34" charset="0"/>
              </a:rPr>
              <a:t> are different implementations of the product interface.</a:t>
            </a:r>
          </a:p>
          <a:p>
            <a:pPr>
              <a:buFont typeface="+mj-lt"/>
              <a:buAutoNum type="arabicPeriod"/>
            </a:pPr>
            <a:r>
              <a:rPr lang="en-GB" sz="2000" b="0" i="0" dirty="0">
                <a:effectLst/>
                <a:latin typeface="Arial" panose="020B0604020202020204" pitchFamily="34" charset="0"/>
                <a:cs typeface="Arial" panose="020B0604020202020204" pitchFamily="34" charset="0"/>
              </a:rPr>
              <a:t>The </a:t>
            </a:r>
            <a:r>
              <a:rPr lang="en-GB" sz="2000" b="1" i="0" dirty="0">
                <a:effectLst/>
                <a:latin typeface="Arial" panose="020B0604020202020204" pitchFamily="34" charset="0"/>
                <a:cs typeface="Arial" panose="020B0604020202020204" pitchFamily="34" charset="0"/>
              </a:rPr>
              <a:t>Creator</a:t>
            </a:r>
            <a:r>
              <a:rPr lang="en-GB" sz="2000" b="0" i="0" dirty="0">
                <a:effectLst/>
                <a:latin typeface="Arial" panose="020B0604020202020204" pitchFamily="34" charset="0"/>
                <a:cs typeface="Arial" panose="020B0604020202020204" pitchFamily="34" charset="0"/>
              </a:rPr>
              <a:t> class declares the factory method that returns new product objects. It’s important that the return type of this method matches the product interface.</a:t>
            </a:r>
          </a:p>
          <a:p>
            <a:pPr>
              <a:buFont typeface="+mj-lt"/>
              <a:buAutoNum type="arabicPeriod"/>
            </a:pPr>
            <a:r>
              <a:rPr lang="en-GB" sz="2000" b="1" i="0" dirty="0">
                <a:effectLst/>
                <a:latin typeface="Arial" panose="020B0604020202020204" pitchFamily="34" charset="0"/>
                <a:cs typeface="Arial" panose="020B0604020202020204" pitchFamily="34" charset="0"/>
              </a:rPr>
              <a:t>Concrete Creators </a:t>
            </a:r>
            <a:r>
              <a:rPr lang="en-GB" sz="2000" b="0" i="0" dirty="0">
                <a:effectLst/>
                <a:latin typeface="Arial" panose="020B0604020202020204" pitchFamily="34" charset="0"/>
                <a:cs typeface="Arial" panose="020B0604020202020204" pitchFamily="34" charset="0"/>
              </a:rPr>
              <a:t>override the base factory method so it returns a different type of product.</a:t>
            </a:r>
          </a:p>
        </p:txBody>
      </p:sp>
      <p:pic>
        <p:nvPicPr>
          <p:cNvPr id="5" name="Picture 4">
            <a:extLst>
              <a:ext uri="{FF2B5EF4-FFF2-40B4-BE49-F238E27FC236}">
                <a16:creationId xmlns:a16="http://schemas.microsoft.com/office/drawing/2014/main" id="{17FD0569-8824-35F9-70D8-1F773ACC2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2209800"/>
            <a:ext cx="3938316" cy="2286000"/>
          </a:xfrm>
          <a:prstGeom prst="rect">
            <a:avLst/>
          </a:prstGeom>
        </p:spPr>
      </p:pic>
    </p:spTree>
    <p:extLst>
      <p:ext uri="{BB962C8B-B14F-4D97-AF65-F5344CB8AC3E}">
        <p14:creationId xmlns:p14="http://schemas.microsoft.com/office/powerpoint/2010/main" val="2925086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6B6-AD40-9C48-99F7-19C23EA7F81C}"/>
              </a:ext>
            </a:extLst>
          </p:cNvPr>
          <p:cNvSpPr>
            <a:spLocks noGrp="1"/>
          </p:cNvSpPr>
          <p:nvPr>
            <p:ph type="title"/>
          </p:nvPr>
        </p:nvSpPr>
        <p:spPr/>
        <p:txBody>
          <a:bodyPr/>
          <a:lstStyle/>
          <a:p>
            <a:r>
              <a:rPr lang="en-US" dirty="0"/>
              <a:t>DIP: Example 2</a:t>
            </a:r>
          </a:p>
        </p:txBody>
      </p:sp>
      <p:pic>
        <p:nvPicPr>
          <p:cNvPr id="7" name="Content Placeholder 6">
            <a:extLst>
              <a:ext uri="{FF2B5EF4-FFF2-40B4-BE49-F238E27FC236}">
                <a16:creationId xmlns:a16="http://schemas.microsoft.com/office/drawing/2014/main" id="{720E3071-DF24-96CF-9EF1-DDEEF52E47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541" y="970352"/>
            <a:ext cx="4472645" cy="2438400"/>
          </a:xfrm>
        </p:spPr>
      </p:pic>
      <p:pic>
        <p:nvPicPr>
          <p:cNvPr id="9" name="Picture 8">
            <a:extLst>
              <a:ext uri="{FF2B5EF4-FFF2-40B4-BE49-F238E27FC236}">
                <a16:creationId xmlns:a16="http://schemas.microsoft.com/office/drawing/2014/main" id="{922A48D0-BCFA-EDA7-7554-BA164ECCC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41" y="3449248"/>
            <a:ext cx="4067859" cy="2532309"/>
          </a:xfrm>
          <a:prstGeom prst="rect">
            <a:avLst/>
          </a:prstGeom>
        </p:spPr>
      </p:pic>
      <p:pic>
        <p:nvPicPr>
          <p:cNvPr id="11" name="Picture 10">
            <a:extLst>
              <a:ext uri="{FF2B5EF4-FFF2-40B4-BE49-F238E27FC236}">
                <a16:creationId xmlns:a16="http://schemas.microsoft.com/office/drawing/2014/main" id="{B5A3D42D-5F65-740D-1080-3D763F3B4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922" y="4081494"/>
            <a:ext cx="3879273" cy="1066800"/>
          </a:xfrm>
          <a:prstGeom prst="rect">
            <a:avLst/>
          </a:prstGeom>
        </p:spPr>
      </p:pic>
      <p:pic>
        <p:nvPicPr>
          <p:cNvPr id="13" name="Picture 12">
            <a:extLst>
              <a:ext uri="{FF2B5EF4-FFF2-40B4-BE49-F238E27FC236}">
                <a16:creationId xmlns:a16="http://schemas.microsoft.com/office/drawing/2014/main" id="{CBDAE5FE-0EE8-A3C7-3FAA-B0B31A7CB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1295400"/>
            <a:ext cx="3276600" cy="2512060"/>
          </a:xfrm>
          <a:prstGeom prst="rect">
            <a:avLst/>
          </a:prstGeom>
        </p:spPr>
      </p:pic>
    </p:spTree>
    <p:extLst>
      <p:ext uri="{BB962C8B-B14F-4D97-AF65-F5344CB8AC3E}">
        <p14:creationId xmlns:p14="http://schemas.microsoft.com/office/powerpoint/2010/main" val="20354464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610F84-FDEE-E34B-CB84-1FE2D508A7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9141" y="3810001"/>
            <a:ext cx="3845717" cy="2386997"/>
          </a:xfrm>
        </p:spPr>
      </p:pic>
      <p:sp>
        <p:nvSpPr>
          <p:cNvPr id="6" name="object 2">
            <a:extLst>
              <a:ext uri="{FF2B5EF4-FFF2-40B4-BE49-F238E27FC236}">
                <a16:creationId xmlns:a16="http://schemas.microsoft.com/office/drawing/2014/main" id="{BFF2DD25-23E4-1FE3-1359-9D7D51415753}"/>
              </a:ext>
            </a:extLst>
          </p:cNvPr>
          <p:cNvSpPr txBox="1">
            <a:spLocks noGrp="1"/>
          </p:cNvSpPr>
          <p:nvPr>
            <p:ph type="title"/>
          </p:nvPr>
        </p:nvSpPr>
        <p:spPr>
          <a:xfrm>
            <a:off x="468313" y="305690"/>
            <a:ext cx="7210425" cy="456311"/>
          </a:xfrm>
          <a:prstGeom prst="rect">
            <a:avLst/>
          </a:prstGeom>
        </p:spPr>
        <p:txBody>
          <a:bodyPr vert="horz" wrap="square" lIns="0" tIns="25178" rIns="0" bIns="0" numCol="1" rtlCol="0" anchor="b" anchorCtr="0" compatLnSpc="1">
            <a:prstTxWarp prst="textNoShape">
              <a:avLst/>
            </a:prstTxWarp>
            <a:spAutoFit/>
          </a:bodyPr>
          <a:lstStyle/>
          <a:p>
            <a:r>
              <a:rPr lang="en-US" sz="2800" dirty="0"/>
              <a:t>DIP: Conclusion</a:t>
            </a:r>
            <a:endParaRPr lang="en-US" sz="2800" dirty="0">
              <a:solidFill>
                <a:srgbClr val="3333FF"/>
              </a:solidFill>
            </a:endParaRPr>
          </a:p>
        </p:txBody>
      </p:sp>
      <p:sp>
        <p:nvSpPr>
          <p:cNvPr id="5" name="Content Placeholder 2">
            <a:extLst>
              <a:ext uri="{FF2B5EF4-FFF2-40B4-BE49-F238E27FC236}">
                <a16:creationId xmlns:a16="http://schemas.microsoft.com/office/drawing/2014/main" id="{1ED5132E-885E-9A92-8EDF-462DF526E2FF}"/>
              </a:ext>
            </a:extLst>
          </p:cNvPr>
          <p:cNvSpPr txBox="1">
            <a:spLocks/>
          </p:cNvSpPr>
          <p:nvPr/>
        </p:nvSpPr>
        <p:spPr bwMode="auto">
          <a:xfrm>
            <a:off x="457199" y="838200"/>
            <a:ext cx="8229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rgbClr val="0070C0"/>
              </a:buClr>
              <a:buSzPct val="70000"/>
              <a:buFont typeface="Wingdings" panose="05000000000000000000" pitchFamily="2" charset="2"/>
              <a:buChar char="l"/>
              <a:defRPr sz="2800">
                <a:solidFill>
                  <a:srgbClr val="002060"/>
                </a:solidFill>
                <a:latin typeface="+mn-lt"/>
                <a:ea typeface="+mn-ea"/>
                <a:cs typeface="+mn-cs"/>
              </a:defRPr>
            </a:lvl1pPr>
            <a:lvl2pPr marL="692150" indent="-347663" algn="just" rtl="0" eaLnBrk="0" fontAlgn="base" hangingPunct="0">
              <a:spcBef>
                <a:spcPct val="20000"/>
              </a:spcBef>
              <a:spcAft>
                <a:spcPct val="0"/>
              </a:spcAft>
              <a:buClr>
                <a:srgbClr val="171A4F"/>
              </a:buClr>
              <a:buSzPct val="70000"/>
              <a:buFont typeface="Wingdings" panose="05000000000000000000" pitchFamily="2" charset="2"/>
              <a:buChar char="l"/>
              <a:defRPr sz="2600">
                <a:solidFill>
                  <a:srgbClr val="002060"/>
                </a:solidFill>
                <a:latin typeface="+mn-lt"/>
              </a:defRPr>
            </a:lvl2pPr>
            <a:lvl3pPr marL="987425" indent="-293688" algn="just" rtl="0" eaLnBrk="0" fontAlgn="base" hangingPunct="0">
              <a:spcBef>
                <a:spcPct val="20000"/>
              </a:spcBef>
              <a:spcAft>
                <a:spcPct val="0"/>
              </a:spcAft>
              <a:buClr>
                <a:srgbClr val="0070C0"/>
              </a:buClr>
              <a:buSzPct val="70000"/>
              <a:buFont typeface="Wingdings" panose="05000000000000000000" pitchFamily="2" charset="2"/>
              <a:buChar char="l"/>
              <a:defRPr sz="2300">
                <a:solidFill>
                  <a:srgbClr val="002060"/>
                </a:solidFill>
                <a:latin typeface="+mn-lt"/>
              </a:defRPr>
            </a:lvl3pPr>
            <a:lvl4pPr marL="1281113" indent="-292100" algn="just" rtl="0" eaLnBrk="0" fontAlgn="base" hangingPunct="0">
              <a:spcBef>
                <a:spcPct val="20000"/>
              </a:spcBef>
              <a:spcAft>
                <a:spcPct val="0"/>
              </a:spcAft>
              <a:buClr>
                <a:schemeClr val="accent2"/>
              </a:buClr>
              <a:buSzPct val="75000"/>
              <a:buFont typeface="Wingdings" panose="05000000000000000000" pitchFamily="2" charset="2"/>
              <a:buChar char="§"/>
              <a:defRPr sz="2000">
                <a:solidFill>
                  <a:srgbClr val="002060"/>
                </a:solidFill>
                <a:latin typeface="+mn-lt"/>
              </a:defRPr>
            </a:lvl4pPr>
            <a:lvl5pPr marL="1598613" indent="-315913" algn="just"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06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2400" kern="0" dirty="0"/>
              <a:t>As we have more higher-level architectural components, DIP will be the most visible organizing principle in our architecture diagrams. The curved line (as figure) will become the architectural boundaries. The way the </a:t>
            </a:r>
            <a:r>
              <a:rPr lang="en-US" sz="2400" b="1" kern="0" dirty="0"/>
              <a:t>dependencies cross that curved line in one direction</a:t>
            </a:r>
            <a:r>
              <a:rPr lang="en-US" sz="2400" kern="0" dirty="0"/>
              <a:t>, and toward more abstract entities, will become a new rule that we will call the </a:t>
            </a:r>
            <a:r>
              <a:rPr lang="en-US" sz="2400" b="1" kern="0" dirty="0"/>
              <a:t>Dependency Rule.</a:t>
            </a:r>
          </a:p>
        </p:txBody>
      </p:sp>
    </p:spTree>
    <p:extLst>
      <p:ext uri="{BB962C8B-B14F-4D97-AF65-F5344CB8AC3E}">
        <p14:creationId xmlns:p14="http://schemas.microsoft.com/office/powerpoint/2010/main" val="1964136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6B6-AD40-9C48-99F7-19C23EA7F81C}"/>
              </a:ext>
            </a:extLst>
          </p:cNvPr>
          <p:cNvSpPr>
            <a:spLocks noGrp="1"/>
          </p:cNvSpPr>
          <p:nvPr>
            <p:ph type="title"/>
          </p:nvPr>
        </p:nvSpPr>
        <p:spPr/>
        <p:txBody>
          <a:bodyPr/>
          <a:lstStyle/>
          <a:p>
            <a:r>
              <a:rPr lang="en-US" dirty="0"/>
              <a:t>DIP: Exercise 2</a:t>
            </a:r>
          </a:p>
        </p:txBody>
      </p:sp>
      <p:sp>
        <p:nvSpPr>
          <p:cNvPr id="3" name="Content Placeholder 2">
            <a:extLst>
              <a:ext uri="{FF2B5EF4-FFF2-40B4-BE49-F238E27FC236}">
                <a16:creationId xmlns:a16="http://schemas.microsoft.com/office/drawing/2014/main" id="{FBA0FEC2-F2E8-FC42-8349-AA5396B4FDC5}"/>
              </a:ext>
            </a:extLst>
          </p:cNvPr>
          <p:cNvSpPr>
            <a:spLocks noGrp="1"/>
          </p:cNvSpPr>
          <p:nvPr>
            <p:ph idx="1"/>
          </p:nvPr>
        </p:nvSpPr>
        <p:spPr/>
        <p:txBody>
          <a:bodyPr/>
          <a:lstStyle/>
          <a:p>
            <a:pPr marL="0" indent="0">
              <a:buNone/>
            </a:pPr>
            <a:r>
              <a:rPr lang="en-US" dirty="0"/>
              <a:t>Students compare </a:t>
            </a:r>
            <a:r>
              <a:rPr lang="en-US" b="1" dirty="0"/>
              <a:t>Abstract Class </a:t>
            </a:r>
            <a:r>
              <a:rPr lang="en-US" dirty="0"/>
              <a:t>and </a:t>
            </a:r>
            <a:r>
              <a:rPr lang="en-US" b="1" dirty="0"/>
              <a:t>Interface</a:t>
            </a:r>
            <a:r>
              <a:rPr lang="en-US" dirty="0"/>
              <a:t> for implementing Factory design pattern.</a:t>
            </a:r>
          </a:p>
        </p:txBody>
      </p:sp>
    </p:spTree>
    <p:extLst>
      <p:ext uri="{BB962C8B-B14F-4D97-AF65-F5344CB8AC3E}">
        <p14:creationId xmlns:p14="http://schemas.microsoft.com/office/powerpoint/2010/main" val="474791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6B6-AD40-9C48-99F7-19C23EA7F81C}"/>
              </a:ext>
            </a:extLst>
          </p:cNvPr>
          <p:cNvSpPr>
            <a:spLocks noGrp="1"/>
          </p:cNvSpPr>
          <p:nvPr>
            <p:ph type="title"/>
          </p:nvPr>
        </p:nvSpPr>
        <p:spPr/>
        <p:txBody>
          <a:bodyPr/>
          <a:lstStyle/>
          <a:p>
            <a:r>
              <a:rPr lang="en-US" dirty="0"/>
              <a:t>DIP: Exercise 3</a:t>
            </a:r>
          </a:p>
        </p:txBody>
      </p:sp>
      <p:sp>
        <p:nvSpPr>
          <p:cNvPr id="3" name="Content Placeholder 2">
            <a:extLst>
              <a:ext uri="{FF2B5EF4-FFF2-40B4-BE49-F238E27FC236}">
                <a16:creationId xmlns:a16="http://schemas.microsoft.com/office/drawing/2014/main" id="{FBA0FEC2-F2E8-FC42-8349-AA5396B4FDC5}"/>
              </a:ext>
            </a:extLst>
          </p:cNvPr>
          <p:cNvSpPr>
            <a:spLocks noGrp="1"/>
          </p:cNvSpPr>
          <p:nvPr>
            <p:ph idx="1"/>
          </p:nvPr>
        </p:nvSpPr>
        <p:spPr/>
        <p:txBody>
          <a:bodyPr/>
          <a:lstStyle/>
          <a:p>
            <a:pPr marL="0" indent="0">
              <a:buNone/>
            </a:pPr>
            <a:r>
              <a:rPr lang="en-US" dirty="0"/>
              <a:t>Students compare Factory Method, Abstract Factory Method and Builder design pattern.</a:t>
            </a:r>
          </a:p>
        </p:txBody>
      </p:sp>
    </p:spTree>
    <p:extLst>
      <p:ext uri="{BB962C8B-B14F-4D97-AF65-F5344CB8AC3E}">
        <p14:creationId xmlns:p14="http://schemas.microsoft.com/office/powerpoint/2010/main" val="2263568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2F39-056A-C643-82E3-10B6DF145C85}"/>
              </a:ext>
            </a:extLst>
          </p:cNvPr>
          <p:cNvSpPr>
            <a:spLocks noGrp="1"/>
          </p:cNvSpPr>
          <p:nvPr>
            <p:ph type="title"/>
          </p:nvPr>
        </p:nvSpPr>
        <p:spPr/>
        <p:txBody>
          <a:bodyPr/>
          <a:lstStyle/>
          <a:p>
            <a:r>
              <a:rPr lang="en-US" dirty="0"/>
              <a:t>Conclusion</a:t>
            </a:r>
          </a:p>
        </p:txBody>
      </p:sp>
      <p:pic>
        <p:nvPicPr>
          <p:cNvPr id="5" name="Content Placeholder 4">
            <a:extLst>
              <a:ext uri="{FF2B5EF4-FFF2-40B4-BE49-F238E27FC236}">
                <a16:creationId xmlns:a16="http://schemas.microsoft.com/office/drawing/2014/main" id="{C12F84AF-9BA6-7346-80E0-055910D0F8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297"/>
          <a:stretch/>
        </p:blipFill>
        <p:spPr>
          <a:xfrm>
            <a:off x="2590800" y="914400"/>
            <a:ext cx="4572000" cy="5267094"/>
          </a:xfrm>
        </p:spPr>
      </p:pic>
    </p:spTree>
    <p:extLst>
      <p:ext uri="{BB962C8B-B14F-4D97-AF65-F5344CB8AC3E}">
        <p14:creationId xmlns:p14="http://schemas.microsoft.com/office/powerpoint/2010/main" val="1566310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dirty="0"/>
              <a:t>Conclusion</a:t>
            </a:r>
            <a:endParaRPr lang="en-US" altLang="en-US" dirty="0"/>
          </a:p>
        </p:txBody>
      </p:sp>
      <p:sp>
        <p:nvSpPr>
          <p:cNvPr id="27652" name="Rectangle 3"/>
          <p:cNvSpPr>
            <a:spLocks noGrp="1" noChangeArrowheads="1"/>
          </p:cNvSpPr>
          <p:nvPr>
            <p:ph idx="1"/>
          </p:nvPr>
        </p:nvSpPr>
        <p:spPr>
          <a:xfrm>
            <a:off x="0" y="2514600"/>
            <a:ext cx="8839200" cy="2743200"/>
          </a:xfrm>
        </p:spPr>
        <p:txBody>
          <a:bodyPr/>
          <a:lstStyle/>
          <a:p>
            <a:pPr marL="0" indent="0" algn="ctr" eaLnBrk="1" hangingPunct="1">
              <a:buNone/>
            </a:pPr>
            <a:r>
              <a:rPr lang="en-US" altLang="en-US" sz="4000" dirty="0"/>
              <a:t>Q&amp;A</a:t>
            </a:r>
          </a:p>
        </p:txBody>
      </p:sp>
      <p:sp>
        <p:nvSpPr>
          <p:cNvPr id="27650" name="Footer Placeholder 3"/>
          <p:cNvSpPr>
            <a:spLocks noGrp="1"/>
          </p:cNvSpPr>
          <p:nvPr>
            <p:ph type="ftr" sz="quarter" idx="4294967295"/>
          </p:nvPr>
        </p:nvSpPr>
        <p:spPr>
          <a:xfrm>
            <a:off x="2362200" y="6477000"/>
            <a:ext cx="67818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Font typeface="Wingdings" panose="05000000000000000000" pitchFamily="2" charset="2"/>
              <a:buChar char="§"/>
              <a:defRPr sz="2800" b="1">
                <a:solidFill>
                  <a:srgbClr val="008000"/>
                </a:solidFill>
                <a:latin typeface="Arial Narrow" panose="020B0606020202030204" pitchFamily="34" charset="0"/>
                <a:cs typeface="Arial" panose="020B0604020202020204" pitchFamily="34" charset="0"/>
              </a:defRPr>
            </a:lvl1pPr>
            <a:lvl2pPr marL="742950" indent="-285750">
              <a:spcBef>
                <a:spcPct val="20000"/>
              </a:spcBef>
              <a:buClr>
                <a:srgbClr val="FF9900"/>
              </a:buClr>
              <a:buFont typeface="Wingdings" panose="05000000000000000000" pitchFamily="2" charset="2"/>
              <a:buChar char=""/>
              <a:defRPr sz="2400" b="1">
                <a:solidFill>
                  <a:srgbClr val="008000"/>
                </a:solidFill>
                <a:latin typeface="Arial Narrow" panose="020B0606020202030204" pitchFamily="34" charset="0"/>
                <a:cs typeface="Arial" panose="020B0604020202020204" pitchFamily="34" charset="0"/>
              </a:defRPr>
            </a:lvl2pPr>
            <a:lvl3pPr marL="1143000" indent="-228600">
              <a:spcBef>
                <a:spcPct val="20000"/>
              </a:spcBef>
              <a:buClr>
                <a:srgbClr val="FF9900"/>
              </a:buClr>
              <a:buFont typeface="Wingdings" panose="05000000000000000000" pitchFamily="2" charset="2"/>
              <a:buChar char=" "/>
              <a:defRPr sz="2000" b="1">
                <a:solidFill>
                  <a:srgbClr val="008000"/>
                </a:solidFill>
                <a:latin typeface="Arial Narrow" panose="020B0606020202030204" pitchFamily="34" charset="0"/>
                <a:cs typeface="Arial" panose="020B0604020202020204" pitchFamily="34" charset="0"/>
              </a:defRPr>
            </a:lvl3pPr>
            <a:lvl4pPr marL="1600200" indent="-228600">
              <a:spcBef>
                <a:spcPct val="20000"/>
              </a:spcBef>
              <a:buClr>
                <a:srgbClr val="FF9900"/>
              </a:buClr>
              <a:buChar char="–"/>
              <a:defRPr sz="2000">
                <a:solidFill>
                  <a:srgbClr val="008000"/>
                </a:solidFill>
                <a:latin typeface="Arial Narrow" panose="020B0606020202030204" pitchFamily="34" charset="0"/>
                <a:cs typeface="Arial" panose="020B0604020202020204" pitchFamily="34" charset="0"/>
              </a:defRPr>
            </a:lvl4pPr>
            <a:lvl5pPr marL="2057400" indent="-228600">
              <a:spcBef>
                <a:spcPct val="20000"/>
              </a:spcBef>
              <a:buClr>
                <a:srgbClr val="FF9900"/>
              </a:buClr>
              <a:buChar char="»"/>
              <a:defRPr sz="2000">
                <a:solidFill>
                  <a:srgbClr val="008000"/>
                </a:solidFill>
                <a:latin typeface="Arial Narrow" panose="020B0606020202030204" pitchFamily="34" charset="0"/>
                <a:cs typeface="Arial" panose="020B0604020202020204" pitchFamily="34" charset="0"/>
              </a:defRPr>
            </a:lvl5pPr>
            <a:lvl6pPr marL="2514600" indent="-228600" eaLnBrk="0" fontAlgn="base" hangingPunct="0">
              <a:spcBef>
                <a:spcPct val="20000"/>
              </a:spcBef>
              <a:spcAft>
                <a:spcPct val="0"/>
              </a:spcAft>
              <a:buClr>
                <a:srgbClr val="FF9900"/>
              </a:buClr>
              <a:buChar char="»"/>
              <a:defRPr sz="2000">
                <a:solidFill>
                  <a:srgbClr val="008000"/>
                </a:solidFill>
                <a:latin typeface="Arial Narrow" panose="020B0606020202030204" pitchFamily="34" charset="0"/>
                <a:cs typeface="Arial" panose="020B0604020202020204" pitchFamily="34" charset="0"/>
              </a:defRPr>
            </a:lvl6pPr>
            <a:lvl7pPr marL="2971800" indent="-228600" eaLnBrk="0" fontAlgn="base" hangingPunct="0">
              <a:spcBef>
                <a:spcPct val="20000"/>
              </a:spcBef>
              <a:spcAft>
                <a:spcPct val="0"/>
              </a:spcAft>
              <a:buClr>
                <a:srgbClr val="FF9900"/>
              </a:buClr>
              <a:buChar char="»"/>
              <a:defRPr sz="2000">
                <a:solidFill>
                  <a:srgbClr val="008000"/>
                </a:solidFill>
                <a:latin typeface="Arial Narrow" panose="020B0606020202030204" pitchFamily="34" charset="0"/>
                <a:cs typeface="Arial" panose="020B0604020202020204" pitchFamily="34" charset="0"/>
              </a:defRPr>
            </a:lvl7pPr>
            <a:lvl8pPr marL="3429000" indent="-228600" eaLnBrk="0" fontAlgn="base" hangingPunct="0">
              <a:spcBef>
                <a:spcPct val="20000"/>
              </a:spcBef>
              <a:spcAft>
                <a:spcPct val="0"/>
              </a:spcAft>
              <a:buClr>
                <a:srgbClr val="FF9900"/>
              </a:buClr>
              <a:buChar char="»"/>
              <a:defRPr sz="2000">
                <a:solidFill>
                  <a:srgbClr val="008000"/>
                </a:solidFill>
                <a:latin typeface="Arial Narrow" panose="020B0606020202030204" pitchFamily="34" charset="0"/>
                <a:cs typeface="Arial" panose="020B0604020202020204" pitchFamily="34" charset="0"/>
              </a:defRPr>
            </a:lvl8pPr>
            <a:lvl9pPr marL="3886200" indent="-228600" eaLnBrk="0" fontAlgn="base" hangingPunct="0">
              <a:spcBef>
                <a:spcPct val="20000"/>
              </a:spcBef>
              <a:spcAft>
                <a:spcPct val="0"/>
              </a:spcAft>
              <a:buClr>
                <a:srgbClr val="FF9900"/>
              </a:buClr>
              <a:buChar char="»"/>
              <a:defRPr sz="2000">
                <a:solidFill>
                  <a:srgbClr val="008000"/>
                </a:solidFill>
                <a:latin typeface="Arial Narrow" panose="020B0606020202030204" pitchFamily="34" charset="0"/>
                <a:cs typeface="Arial" panose="020B0604020202020204" pitchFamily="34" charset="0"/>
              </a:defRPr>
            </a:lvl9pPr>
          </a:lstStyle>
          <a:p>
            <a:pPr>
              <a:spcBef>
                <a:spcPct val="0"/>
              </a:spcBef>
              <a:buClrTx/>
              <a:buFontTx/>
              <a:buNone/>
            </a:pPr>
            <a:r>
              <a:rPr lang="en-US" altLang="en-US" sz="1400" b="0" i="0">
                <a:solidFill>
                  <a:schemeClr val="tx1"/>
                </a:solidFill>
                <a:latin typeface="Times New Roman" panose="02020603050405020304" pitchFamily="18" charset="0"/>
              </a:rPr>
              <a:t> </a:t>
            </a:r>
            <a:endParaRPr lang="en-US" altLang="en-US" sz="1200">
              <a:solidFill>
                <a:schemeClr val="accent2"/>
              </a:solidFill>
              <a:latin typeface="Book Antiqua" panose="02040602050305030304" pitchFamily="18" charset="0"/>
              <a:cs typeface="Times New Roman" panose="02020603050405020304" pitchFamily="18" charset="0"/>
            </a:endParaRPr>
          </a:p>
        </p:txBody>
      </p:sp>
    </p:spTree>
    <p:extLst>
      <p:ext uri="{BB962C8B-B14F-4D97-AF65-F5344CB8AC3E}">
        <p14:creationId xmlns:p14="http://schemas.microsoft.com/office/powerpoint/2010/main" val="262256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D39D-2C90-F444-821B-313349D38747}"/>
              </a:ext>
            </a:extLst>
          </p:cNvPr>
          <p:cNvSpPr>
            <a:spLocks noGrp="1"/>
          </p:cNvSpPr>
          <p:nvPr>
            <p:ph type="title"/>
          </p:nvPr>
        </p:nvSpPr>
        <p:spPr/>
        <p:txBody>
          <a:bodyPr/>
          <a:lstStyle/>
          <a:p>
            <a:r>
              <a:rPr lang="en-US" dirty="0"/>
              <a:t>SRP: Solution (1) </a:t>
            </a:r>
          </a:p>
        </p:txBody>
      </p:sp>
      <p:pic>
        <p:nvPicPr>
          <p:cNvPr id="5" name="Content Placeholder 4">
            <a:extLst>
              <a:ext uri="{FF2B5EF4-FFF2-40B4-BE49-F238E27FC236}">
                <a16:creationId xmlns:a16="http://schemas.microsoft.com/office/drawing/2014/main" id="{41F48E81-350A-5148-A79E-44AA69083A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993" b="7937"/>
          <a:stretch/>
        </p:blipFill>
        <p:spPr>
          <a:xfrm>
            <a:off x="1956612" y="3124200"/>
            <a:ext cx="5737366" cy="2286000"/>
          </a:xfrm>
        </p:spPr>
      </p:pic>
      <p:sp>
        <p:nvSpPr>
          <p:cNvPr id="3" name="Content Placeholder 2">
            <a:extLst>
              <a:ext uri="{FF2B5EF4-FFF2-40B4-BE49-F238E27FC236}">
                <a16:creationId xmlns:a16="http://schemas.microsoft.com/office/drawing/2014/main" id="{B49B3539-B8B0-AFF0-4717-3C18E61DC051}"/>
              </a:ext>
            </a:extLst>
          </p:cNvPr>
          <p:cNvSpPr txBox="1">
            <a:spLocks/>
          </p:cNvSpPr>
          <p:nvPr/>
        </p:nvSpPr>
        <p:spPr bwMode="auto">
          <a:xfrm>
            <a:off x="461181" y="1066800"/>
            <a:ext cx="822163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rgbClr val="0070C0"/>
              </a:buClr>
              <a:buSzPct val="70000"/>
              <a:buFont typeface="Wingdings" panose="05000000000000000000" pitchFamily="2" charset="2"/>
              <a:buChar char="l"/>
              <a:defRPr sz="2800">
                <a:solidFill>
                  <a:srgbClr val="002060"/>
                </a:solidFill>
                <a:latin typeface="+mn-lt"/>
                <a:ea typeface="+mn-ea"/>
                <a:cs typeface="+mn-cs"/>
              </a:defRPr>
            </a:lvl1pPr>
            <a:lvl2pPr marL="692150" indent="-347663" algn="just" rtl="0" eaLnBrk="0" fontAlgn="base" hangingPunct="0">
              <a:spcBef>
                <a:spcPct val="20000"/>
              </a:spcBef>
              <a:spcAft>
                <a:spcPct val="0"/>
              </a:spcAft>
              <a:buClr>
                <a:srgbClr val="171A4F"/>
              </a:buClr>
              <a:buSzPct val="70000"/>
              <a:buFont typeface="Wingdings" panose="05000000000000000000" pitchFamily="2" charset="2"/>
              <a:buChar char="l"/>
              <a:defRPr sz="2600">
                <a:solidFill>
                  <a:srgbClr val="002060"/>
                </a:solidFill>
                <a:latin typeface="+mn-lt"/>
              </a:defRPr>
            </a:lvl2pPr>
            <a:lvl3pPr marL="987425" indent="-293688" algn="just" rtl="0" eaLnBrk="0" fontAlgn="base" hangingPunct="0">
              <a:spcBef>
                <a:spcPct val="20000"/>
              </a:spcBef>
              <a:spcAft>
                <a:spcPct val="0"/>
              </a:spcAft>
              <a:buClr>
                <a:srgbClr val="0070C0"/>
              </a:buClr>
              <a:buSzPct val="70000"/>
              <a:buFont typeface="Wingdings" panose="05000000000000000000" pitchFamily="2" charset="2"/>
              <a:buChar char="l"/>
              <a:defRPr sz="2300">
                <a:solidFill>
                  <a:srgbClr val="002060"/>
                </a:solidFill>
                <a:latin typeface="+mn-lt"/>
              </a:defRPr>
            </a:lvl3pPr>
            <a:lvl4pPr marL="1281113" indent="-292100" algn="just" rtl="0" eaLnBrk="0" fontAlgn="base" hangingPunct="0">
              <a:spcBef>
                <a:spcPct val="20000"/>
              </a:spcBef>
              <a:spcAft>
                <a:spcPct val="0"/>
              </a:spcAft>
              <a:buClr>
                <a:schemeClr val="accent2"/>
              </a:buClr>
              <a:buSzPct val="75000"/>
              <a:buFont typeface="Wingdings" panose="05000000000000000000" pitchFamily="2" charset="2"/>
              <a:buChar char="§"/>
              <a:defRPr sz="2000">
                <a:solidFill>
                  <a:srgbClr val="002060"/>
                </a:solidFill>
                <a:latin typeface="+mn-lt"/>
              </a:defRPr>
            </a:lvl4pPr>
            <a:lvl5pPr marL="1598613" indent="-315913" algn="just" rtl="0" eaLnBrk="0" fontAlgn="base" hangingPunct="0">
              <a:spcBef>
                <a:spcPct val="20000"/>
              </a:spcBef>
              <a:spcAft>
                <a:spcPct val="0"/>
              </a:spcAft>
              <a:buClr>
                <a:schemeClr val="folHlink"/>
              </a:buClr>
              <a:buSzPct val="80000"/>
              <a:buFont typeface="Wingdings" panose="05000000000000000000" pitchFamily="2" charset="2"/>
              <a:buChar char="§"/>
              <a:defRPr sz="2000">
                <a:solidFill>
                  <a:srgbClr val="002060"/>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2400" kern="0" dirty="0"/>
              <a:t>We can refactor 3 methods into 3 separated classes that do not know about each other. These classes access to </a:t>
            </a:r>
            <a:r>
              <a:rPr lang="en-US" sz="2400" kern="0" dirty="0" err="1"/>
              <a:t>EmployeeData</a:t>
            </a:r>
            <a:r>
              <a:rPr lang="en-US" sz="2400" kern="0" dirty="0"/>
              <a:t> independently for retrieving employee data to perform their behaviors.</a:t>
            </a:r>
          </a:p>
        </p:txBody>
      </p:sp>
    </p:spTree>
    <p:extLst>
      <p:ext uri="{BB962C8B-B14F-4D97-AF65-F5344CB8AC3E}">
        <p14:creationId xmlns:p14="http://schemas.microsoft.com/office/powerpoint/2010/main" val="2577157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B41F-CAD9-6248-AF32-F61D66250618}"/>
              </a:ext>
            </a:extLst>
          </p:cNvPr>
          <p:cNvSpPr>
            <a:spLocks noGrp="1"/>
          </p:cNvSpPr>
          <p:nvPr>
            <p:ph type="title"/>
          </p:nvPr>
        </p:nvSpPr>
        <p:spPr/>
        <p:txBody>
          <a:bodyPr/>
          <a:lstStyle/>
          <a:p>
            <a:r>
              <a:rPr lang="en-US" dirty="0"/>
              <a:t>SRP: Solution (1)</a:t>
            </a:r>
          </a:p>
        </p:txBody>
      </p:sp>
      <p:sp>
        <p:nvSpPr>
          <p:cNvPr id="3" name="Content Placeholder 2">
            <a:extLst>
              <a:ext uri="{FF2B5EF4-FFF2-40B4-BE49-F238E27FC236}">
                <a16:creationId xmlns:a16="http://schemas.microsoft.com/office/drawing/2014/main" id="{094C21EF-F6A3-F046-A0B2-413A93E2CBF0}"/>
              </a:ext>
            </a:extLst>
          </p:cNvPr>
          <p:cNvSpPr>
            <a:spLocks noGrp="1"/>
          </p:cNvSpPr>
          <p:nvPr>
            <p:ph idx="1"/>
          </p:nvPr>
        </p:nvSpPr>
        <p:spPr/>
        <p:txBody>
          <a:bodyPr/>
          <a:lstStyle/>
          <a:p>
            <a:r>
              <a:rPr lang="en-US" dirty="0"/>
              <a:t>Some developers prefer to keep the most important business rules closer to the data. The most important method (</a:t>
            </a:r>
            <a:r>
              <a:rPr lang="en-US" dirty="0" err="1"/>
              <a:t>eg</a:t>
            </a:r>
            <a:r>
              <a:rPr lang="en-US" dirty="0"/>
              <a:t>: save) is kept in the </a:t>
            </a:r>
            <a:r>
              <a:rPr lang="en-US" dirty="0" err="1"/>
              <a:t>orginal</a:t>
            </a:r>
            <a:r>
              <a:rPr lang="en-US" dirty="0"/>
              <a:t> </a:t>
            </a:r>
            <a:r>
              <a:rPr lang="en-US" i="1" dirty="0"/>
              <a:t>Employee </a:t>
            </a:r>
            <a:r>
              <a:rPr lang="en-US" dirty="0"/>
              <a:t>class and used as </a:t>
            </a:r>
            <a:r>
              <a:rPr lang="en-US" i="1" dirty="0"/>
              <a:t>Facade</a:t>
            </a:r>
            <a:r>
              <a:rPr lang="en-US" dirty="0"/>
              <a:t> for the lesser functions.</a:t>
            </a:r>
            <a:endParaRPr lang="en-US" i="1" dirty="0"/>
          </a:p>
          <a:p>
            <a:endParaRPr lang="en-US" dirty="0"/>
          </a:p>
        </p:txBody>
      </p:sp>
      <p:pic>
        <p:nvPicPr>
          <p:cNvPr id="7" name="Picture 6">
            <a:extLst>
              <a:ext uri="{FF2B5EF4-FFF2-40B4-BE49-F238E27FC236}">
                <a16:creationId xmlns:a16="http://schemas.microsoft.com/office/drawing/2014/main" id="{5ED8C494-0C68-7F48-AF47-0EE02FBE41FC}"/>
              </a:ext>
            </a:extLst>
          </p:cNvPr>
          <p:cNvPicPr>
            <a:picLocks noChangeAspect="1"/>
          </p:cNvPicPr>
          <p:nvPr/>
        </p:nvPicPr>
        <p:blipFill rotWithShape="1">
          <a:blip r:embed="rId2">
            <a:extLst>
              <a:ext uri="{28A0092B-C50C-407E-A947-70E740481C1C}">
                <a14:useLocalDpi xmlns:a14="http://schemas.microsoft.com/office/drawing/2010/main" val="0"/>
              </a:ext>
            </a:extLst>
          </a:blip>
          <a:srcRect b="17153"/>
          <a:stretch/>
        </p:blipFill>
        <p:spPr>
          <a:xfrm>
            <a:off x="729456" y="3144803"/>
            <a:ext cx="7707313" cy="2793056"/>
          </a:xfrm>
          <a:prstGeom prst="rect">
            <a:avLst/>
          </a:prstGeom>
        </p:spPr>
      </p:pic>
    </p:spTree>
    <p:extLst>
      <p:ext uri="{BB962C8B-B14F-4D97-AF65-F5344CB8AC3E}">
        <p14:creationId xmlns:p14="http://schemas.microsoft.com/office/powerpoint/2010/main" val="503618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D72B-04F8-B747-BE17-46DAB2CE4D2C}"/>
              </a:ext>
            </a:extLst>
          </p:cNvPr>
          <p:cNvSpPr>
            <a:spLocks noGrp="1"/>
          </p:cNvSpPr>
          <p:nvPr>
            <p:ph type="title"/>
          </p:nvPr>
        </p:nvSpPr>
        <p:spPr/>
        <p:txBody>
          <a:bodyPr/>
          <a:lstStyle/>
          <a:p>
            <a:r>
              <a:rPr lang="en-US" dirty="0"/>
              <a:t>SRP: Solution (2)</a:t>
            </a:r>
          </a:p>
        </p:txBody>
      </p:sp>
      <p:sp>
        <p:nvSpPr>
          <p:cNvPr id="3" name="Content Placeholder 2">
            <a:extLst>
              <a:ext uri="{FF2B5EF4-FFF2-40B4-BE49-F238E27FC236}">
                <a16:creationId xmlns:a16="http://schemas.microsoft.com/office/drawing/2014/main" id="{DCB43493-2FE6-2F48-B69B-3AA4323C3372}"/>
              </a:ext>
            </a:extLst>
          </p:cNvPr>
          <p:cNvSpPr>
            <a:spLocks noGrp="1"/>
          </p:cNvSpPr>
          <p:nvPr>
            <p:ph idx="1"/>
          </p:nvPr>
        </p:nvSpPr>
        <p:spPr/>
        <p:txBody>
          <a:bodyPr/>
          <a:lstStyle/>
          <a:p>
            <a:r>
              <a:rPr lang="en-US" dirty="0"/>
              <a:t>The downside of this solution is that the developers now have three classes that they have to instantiate and track. A common solution to this dilemma is to use the </a:t>
            </a:r>
            <a:r>
              <a:rPr lang="en-US" b="1" i="1" dirty="0"/>
              <a:t>Facade </a:t>
            </a:r>
            <a:r>
              <a:rPr lang="en-US" b="1" dirty="0"/>
              <a:t>pattern </a:t>
            </a:r>
          </a:p>
          <a:p>
            <a:endParaRPr lang="en-US" dirty="0"/>
          </a:p>
        </p:txBody>
      </p:sp>
      <p:pic>
        <p:nvPicPr>
          <p:cNvPr id="5" name="Picture 4">
            <a:extLst>
              <a:ext uri="{FF2B5EF4-FFF2-40B4-BE49-F238E27FC236}">
                <a16:creationId xmlns:a16="http://schemas.microsoft.com/office/drawing/2014/main" id="{74FA6A1D-5BFB-FB44-BB87-424D16441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68" y="3122551"/>
            <a:ext cx="8246945" cy="2786970"/>
          </a:xfrm>
          <a:prstGeom prst="rect">
            <a:avLst/>
          </a:prstGeom>
        </p:spPr>
      </p:pic>
    </p:spTree>
    <p:extLst>
      <p:ext uri="{BB962C8B-B14F-4D97-AF65-F5344CB8AC3E}">
        <p14:creationId xmlns:p14="http://schemas.microsoft.com/office/powerpoint/2010/main" val="15783983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9"/>
</p:tagLst>
</file>

<file path=ppt/tags/tag10.xml><?xml version="1.0" encoding="utf-8"?>
<p:tagLst xmlns:a="http://schemas.openxmlformats.org/drawingml/2006/main" xmlns:r="http://schemas.openxmlformats.org/officeDocument/2006/relationships" xmlns:p="http://schemas.openxmlformats.org/presentationml/2006/main">
  <p:tag name="TIMING" val="|1.3"/>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2.xml><?xml version="1.0" encoding="utf-8"?>
<p:tagLst xmlns:a="http://schemas.openxmlformats.org/drawingml/2006/main" xmlns:r="http://schemas.openxmlformats.org/officeDocument/2006/relationships" xmlns:p="http://schemas.openxmlformats.org/presentationml/2006/main">
  <p:tag name="TIMING" val="|0.7"/>
</p:tagLst>
</file>

<file path=ppt/tags/tag13.xml><?xml version="1.0" encoding="utf-8"?>
<p:tagLst xmlns:a="http://schemas.openxmlformats.org/drawingml/2006/main" xmlns:r="http://schemas.openxmlformats.org/officeDocument/2006/relationships" xmlns:p="http://schemas.openxmlformats.org/presentationml/2006/main">
  <p:tag name="TIMING" val="|0.9"/>
</p:tagLst>
</file>

<file path=ppt/tags/tag14.xml><?xml version="1.0" encoding="utf-8"?>
<p:tagLst xmlns:a="http://schemas.openxmlformats.org/drawingml/2006/main" xmlns:r="http://schemas.openxmlformats.org/officeDocument/2006/relationships" xmlns:p="http://schemas.openxmlformats.org/presentationml/2006/main">
  <p:tag name="TIMING" val="|0.9"/>
</p:tagLst>
</file>

<file path=ppt/tags/tag15.xml><?xml version="1.0" encoding="utf-8"?>
<p:tagLst xmlns:a="http://schemas.openxmlformats.org/drawingml/2006/main" xmlns:r="http://schemas.openxmlformats.org/officeDocument/2006/relationships" xmlns:p="http://schemas.openxmlformats.org/presentationml/2006/main">
  <p:tag name="TIMING" val="|0.6"/>
</p:tagLst>
</file>

<file path=ppt/tags/tag16.xml><?xml version="1.0" encoding="utf-8"?>
<p:tagLst xmlns:a="http://schemas.openxmlformats.org/drawingml/2006/main" xmlns:r="http://schemas.openxmlformats.org/officeDocument/2006/relationships" xmlns:p="http://schemas.openxmlformats.org/presentationml/2006/main">
  <p:tag name="TIMING" val="|0.6"/>
</p:tagLst>
</file>

<file path=ppt/tags/tag17.xml><?xml version="1.0" encoding="utf-8"?>
<p:tagLst xmlns:a="http://schemas.openxmlformats.org/drawingml/2006/main" xmlns:r="http://schemas.openxmlformats.org/officeDocument/2006/relationships" xmlns:p="http://schemas.openxmlformats.org/presentationml/2006/main">
  <p:tag name="TIMING" val="|1"/>
</p:tagLst>
</file>

<file path=ppt/tags/tag18.xml><?xml version="1.0" encoding="utf-8"?>
<p:tagLst xmlns:a="http://schemas.openxmlformats.org/drawingml/2006/main" xmlns:r="http://schemas.openxmlformats.org/officeDocument/2006/relationships" xmlns:p="http://schemas.openxmlformats.org/presentationml/2006/main">
  <p:tag name="TIMING" val="|1.2"/>
</p:tagLst>
</file>

<file path=ppt/tags/tag19.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1.1"/>
</p:tagLst>
</file>

<file path=ppt/tags/tag20.xml><?xml version="1.0" encoding="utf-8"?>
<p:tagLst xmlns:a="http://schemas.openxmlformats.org/drawingml/2006/main" xmlns:r="http://schemas.openxmlformats.org/officeDocument/2006/relationships" xmlns:p="http://schemas.openxmlformats.org/presentationml/2006/main">
  <p:tag name="TIMING" val="|0.8"/>
</p:tagLst>
</file>

<file path=ppt/tags/tag21.xml><?xml version="1.0" encoding="utf-8"?>
<p:tagLst xmlns:a="http://schemas.openxmlformats.org/drawingml/2006/main" xmlns:r="http://schemas.openxmlformats.org/officeDocument/2006/relationships" xmlns:p="http://schemas.openxmlformats.org/presentationml/2006/main">
  <p:tag name="TIMING" val="|0.9"/>
</p:tagLst>
</file>

<file path=ppt/tags/tag22.xml><?xml version="1.0" encoding="utf-8"?>
<p:tagLst xmlns:a="http://schemas.openxmlformats.org/drawingml/2006/main" xmlns:r="http://schemas.openxmlformats.org/officeDocument/2006/relationships" xmlns:p="http://schemas.openxmlformats.org/presentationml/2006/main">
  <p:tag name="TIMING" val="|1.1"/>
</p:tagLst>
</file>

<file path=ppt/tags/tag23.xml><?xml version="1.0" encoding="utf-8"?>
<p:tagLst xmlns:a="http://schemas.openxmlformats.org/drawingml/2006/main" xmlns:r="http://schemas.openxmlformats.org/officeDocument/2006/relationships" xmlns:p="http://schemas.openxmlformats.org/presentationml/2006/main">
  <p:tag name="TIMING" val="|0.8"/>
</p:tagLst>
</file>

<file path=ppt/tags/tag24.xml><?xml version="1.0" encoding="utf-8"?>
<p:tagLst xmlns:a="http://schemas.openxmlformats.org/drawingml/2006/main" xmlns:r="http://schemas.openxmlformats.org/officeDocument/2006/relationships" xmlns:p="http://schemas.openxmlformats.org/presentationml/2006/main">
  <p:tag name="TIMING" val="|0.6"/>
</p:tagLst>
</file>

<file path=ppt/tags/tag3.xml><?xml version="1.0" encoding="utf-8"?>
<p:tagLst xmlns:a="http://schemas.openxmlformats.org/drawingml/2006/main" xmlns:r="http://schemas.openxmlformats.org/officeDocument/2006/relationships" xmlns:p="http://schemas.openxmlformats.org/presentationml/2006/main">
  <p:tag name="TIMING" val="|1.3"/>
</p:tagLst>
</file>

<file path=ppt/tags/tag4.xml><?xml version="1.0" encoding="utf-8"?>
<p:tagLst xmlns:a="http://schemas.openxmlformats.org/drawingml/2006/main" xmlns:r="http://schemas.openxmlformats.org/officeDocument/2006/relationships" xmlns:p="http://schemas.openxmlformats.org/presentationml/2006/main">
  <p:tag name="TIMING" val="|1.7"/>
</p:tagLst>
</file>

<file path=ppt/tags/tag5.xml><?xml version="1.0" encoding="utf-8"?>
<p:tagLst xmlns:a="http://schemas.openxmlformats.org/drawingml/2006/main" xmlns:r="http://schemas.openxmlformats.org/officeDocument/2006/relationships" xmlns:p="http://schemas.openxmlformats.org/presentationml/2006/main">
  <p:tag name="TIMING" val="|2.4"/>
</p:tagLst>
</file>

<file path=ppt/tags/tag6.xml><?xml version="1.0" encoding="utf-8"?>
<p:tagLst xmlns:a="http://schemas.openxmlformats.org/drawingml/2006/main" xmlns:r="http://schemas.openxmlformats.org/officeDocument/2006/relationships" xmlns:p="http://schemas.openxmlformats.org/presentationml/2006/main">
  <p:tag name="TIMING" val="|1.6"/>
</p:tagLst>
</file>

<file path=ppt/tags/tag7.xml><?xml version="1.0" encoding="utf-8"?>
<p:tagLst xmlns:a="http://schemas.openxmlformats.org/drawingml/2006/main" xmlns:r="http://schemas.openxmlformats.org/officeDocument/2006/relationships" xmlns:p="http://schemas.openxmlformats.org/presentationml/2006/main">
  <p:tag name="TIMING" val="|1.4"/>
</p:tagLst>
</file>

<file path=ppt/tags/tag8.xml><?xml version="1.0" encoding="utf-8"?>
<p:tagLst xmlns:a="http://schemas.openxmlformats.org/drawingml/2006/main" xmlns:r="http://schemas.openxmlformats.org/officeDocument/2006/relationships" xmlns:p="http://schemas.openxmlformats.org/presentationml/2006/main">
  <p:tag name="TIMING" val="|1"/>
</p:tagLst>
</file>

<file path=ppt/tags/tag9.xml><?xml version="1.0" encoding="utf-8"?>
<p:tagLst xmlns:a="http://schemas.openxmlformats.org/drawingml/2006/main" xmlns:r="http://schemas.openxmlformats.org/officeDocument/2006/relationships" xmlns:p="http://schemas.openxmlformats.org/presentationml/2006/main">
  <p:tag name="TIMING" val="|1.4"/>
</p:tagLst>
</file>

<file path=ppt/theme/theme1.xml><?xml version="1.0" encoding="utf-8"?>
<a:theme xmlns:a="http://schemas.openxmlformats.org/drawingml/2006/main" name="1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14841</TotalTime>
  <Words>4605</Words>
  <Application>Microsoft Macintosh PowerPoint</Application>
  <PresentationFormat>On-screen Show (4:3)</PresentationFormat>
  <Paragraphs>298</Paragraphs>
  <Slides>69</Slides>
  <Notes>29</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vt:lpstr>
      <vt:lpstr>Book Antiqua</vt:lpstr>
      <vt:lpstr>Carlito</vt:lpstr>
      <vt:lpstr>GillSansMTPro</vt:lpstr>
      <vt:lpstr>Lora</vt:lpstr>
      <vt:lpstr>SabonMTPro</vt:lpstr>
      <vt:lpstr>Times New Roman</vt:lpstr>
      <vt:lpstr>Wingdings</vt:lpstr>
      <vt:lpstr>1_Network</vt:lpstr>
      <vt:lpstr>Software Architecture</vt:lpstr>
      <vt:lpstr>CHAPTER 2. SOLID Principles</vt:lpstr>
      <vt:lpstr>What is SOLID principles?</vt:lpstr>
      <vt:lpstr>SRP: The Single Responsibility Principle </vt:lpstr>
      <vt:lpstr>SRP: Case-study</vt:lpstr>
      <vt:lpstr>SRP: Case-study</vt:lpstr>
      <vt:lpstr>SRP: Solution (1) </vt:lpstr>
      <vt:lpstr>SRP: Solution (1)</vt:lpstr>
      <vt:lpstr>SRP: Solution (2)</vt:lpstr>
      <vt:lpstr>SRP: Solution (2) – Facade pattern</vt:lpstr>
      <vt:lpstr>SRP: Example</vt:lpstr>
      <vt:lpstr>SRP: Example</vt:lpstr>
      <vt:lpstr>SRP: Conclusion</vt:lpstr>
      <vt:lpstr>SRP: Exercise 1</vt:lpstr>
      <vt:lpstr>SRP: Exercise 2</vt:lpstr>
      <vt:lpstr>CHAPTER 2. SOLID Principles</vt:lpstr>
      <vt:lpstr>OCP: The Open-Closed Principle </vt:lpstr>
      <vt:lpstr>OCP: The Open-Closed Principle </vt:lpstr>
      <vt:lpstr>OCP: Case-study</vt:lpstr>
      <vt:lpstr>OCP: Case-study</vt:lpstr>
      <vt:lpstr>OCP: Case-study</vt:lpstr>
      <vt:lpstr>OCP: Case-study</vt:lpstr>
      <vt:lpstr>OCP: Case-study</vt:lpstr>
      <vt:lpstr>OCP: Solution (1)</vt:lpstr>
      <vt:lpstr>OCP: Solution (1)</vt:lpstr>
      <vt:lpstr>OCP: Solution (1)</vt:lpstr>
      <vt:lpstr>OCP: Solution (1)</vt:lpstr>
      <vt:lpstr>OCP: Solution (2) - Strategy Pattern</vt:lpstr>
      <vt:lpstr>OCP: Solution (2) - Strategy Pattern</vt:lpstr>
      <vt:lpstr>OCP: Solution (2) - Strategy Pattern</vt:lpstr>
      <vt:lpstr>OCP: Exercise 1</vt:lpstr>
      <vt:lpstr>OCP: Exercise 2</vt:lpstr>
      <vt:lpstr>CHAPTER 2. SOLID Principles</vt:lpstr>
      <vt:lpstr>LSP: The Liskov Substitution Principle</vt:lpstr>
      <vt:lpstr>LSP: The Liskov Substitution Principle</vt:lpstr>
      <vt:lpstr>LSP: The Liskov Substitution Principle</vt:lpstr>
      <vt:lpstr>LSP: Violation</vt:lpstr>
      <vt:lpstr>LSP: Violation</vt:lpstr>
      <vt:lpstr>LSP: Conclusion</vt:lpstr>
      <vt:lpstr>CHAPTER 2. SOLID Principles</vt:lpstr>
      <vt:lpstr>ISP: The Interface Segregation Principle</vt:lpstr>
      <vt:lpstr>ISP: The Interface Segregation Principle</vt:lpstr>
      <vt:lpstr>ISP: Example</vt:lpstr>
      <vt:lpstr>ISP: Example</vt:lpstr>
      <vt:lpstr>ISP: The Interface Segregation Principle</vt:lpstr>
      <vt:lpstr>ISP: The Interface Segregation Principle</vt:lpstr>
      <vt:lpstr>ISP: Conclusion</vt:lpstr>
      <vt:lpstr>ISP: Exercise</vt:lpstr>
      <vt:lpstr>CHAPTER 2. SOLID Principles</vt:lpstr>
      <vt:lpstr>DIP: The Dependency Inversion Principle </vt:lpstr>
      <vt:lpstr>DIP: The Dependency Inversion Principle </vt:lpstr>
      <vt:lpstr>DIP: The Dependency Inversion Principle </vt:lpstr>
      <vt:lpstr>DIP: The Dependency Inversion Principle </vt:lpstr>
      <vt:lpstr>DIP: The Dependency Inversion Principle </vt:lpstr>
      <vt:lpstr>DIP: The Dependency Inversion Principle </vt:lpstr>
      <vt:lpstr>DIP: Example 1</vt:lpstr>
      <vt:lpstr>DIP: Stable Abstractions</vt:lpstr>
      <vt:lpstr>DIP: Stable Abstractions</vt:lpstr>
      <vt:lpstr>DIP: Exercise 1</vt:lpstr>
      <vt:lpstr>DIP: Factories</vt:lpstr>
      <vt:lpstr>DIP: Factories</vt:lpstr>
      <vt:lpstr>DIP: Factory Method Pattern</vt:lpstr>
      <vt:lpstr>DIP: Factory Method Pattern</vt:lpstr>
      <vt:lpstr>DIP: Example 2</vt:lpstr>
      <vt:lpstr>DIP: Conclusion</vt:lpstr>
      <vt:lpstr>DIP: Exercise 2</vt:lpstr>
      <vt:lpstr>DIP: Exercise 3</vt:lpstr>
      <vt:lpstr>Conclusion</vt:lpstr>
      <vt:lpstr>Conclusion</vt:lpstr>
    </vt:vector>
  </TitlesOfParts>
  <Company>HUI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TONPHUOC</dc:creator>
  <cp:lastModifiedBy>Microsoft Office User</cp:lastModifiedBy>
  <cp:revision>560</cp:revision>
  <cp:lastPrinted>2021-10-06T14:01:18Z</cp:lastPrinted>
  <dcterms:created xsi:type="dcterms:W3CDTF">2005-12-14T21:55:54Z</dcterms:created>
  <dcterms:modified xsi:type="dcterms:W3CDTF">2025-02-13T08:07:50Z</dcterms:modified>
</cp:coreProperties>
</file>